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6"/>
  </p:notesMasterIdLst>
  <p:sldIdLst>
    <p:sldId id="256" r:id="rId2"/>
    <p:sldId id="259" r:id="rId3"/>
    <p:sldId id="315" r:id="rId4"/>
    <p:sldId id="261" r:id="rId5"/>
    <p:sldId id="293" r:id="rId6"/>
    <p:sldId id="296" r:id="rId7"/>
    <p:sldId id="298" r:id="rId8"/>
    <p:sldId id="301" r:id="rId9"/>
    <p:sldId id="303" r:id="rId10"/>
    <p:sldId id="305" r:id="rId11"/>
    <p:sldId id="312" r:id="rId12"/>
    <p:sldId id="306" r:id="rId13"/>
    <p:sldId id="309" r:id="rId14"/>
    <p:sldId id="310" r:id="rId15"/>
    <p:sldId id="308" r:id="rId16"/>
    <p:sldId id="317" r:id="rId17"/>
    <p:sldId id="311" r:id="rId18"/>
    <p:sldId id="316" r:id="rId19"/>
    <p:sldId id="270" r:id="rId20"/>
    <p:sldId id="262" r:id="rId21"/>
    <p:sldId id="263" r:id="rId22"/>
    <p:sldId id="300" r:id="rId23"/>
    <p:sldId id="265" r:id="rId24"/>
    <p:sldId id="266" r:id="rId25"/>
    <p:sldId id="297" r:id="rId26"/>
    <p:sldId id="267" r:id="rId27"/>
    <p:sldId id="268" r:id="rId28"/>
    <p:sldId id="272" r:id="rId29"/>
    <p:sldId id="282" r:id="rId30"/>
    <p:sldId id="283" r:id="rId31"/>
    <p:sldId id="287" r:id="rId32"/>
    <p:sldId id="288" r:id="rId33"/>
    <p:sldId id="291" r:id="rId34"/>
    <p:sldId id="292" r:id="rId3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tamaran" pitchFamily="2" charset="77"/>
      <p:regular r:id="rId41"/>
      <p:bold r:id="rId42"/>
    </p:embeddedFont>
    <p:embeddedFont>
      <p:font typeface="Catamaran Thin" pitchFamily="2" charset="77"/>
      <p:regular r:id="rId43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62DD"/>
    <a:srgbClr val="42BB8F"/>
    <a:srgbClr val="52EBB3"/>
    <a:srgbClr val="6C58C6"/>
    <a:srgbClr val="7967FA"/>
    <a:srgbClr val="7865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EC2C83-4F27-46E9-AB52-EA9CB43B9D6F}">
  <a:tblStyle styleId="{93EC2C83-4F27-46E9-AB52-EA9CB43B9D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77553AC-1573-4A18-AE2D-678138A4FA2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70"/>
    <p:restoredTop sz="78364"/>
  </p:normalViewPr>
  <p:slideViewPr>
    <p:cSldViewPr snapToGrid="0" snapToObjects="1">
      <p:cViewPr varScale="1">
        <p:scale>
          <a:sx n="116" d="100"/>
          <a:sy n="116" d="100"/>
        </p:scale>
        <p:origin x="12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alisa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de-DE" dirty="0" err="1"/>
              <a:t>ignacio</a:t>
            </a:r>
            <a:endParaRPr lang="de-DE" dirty="0"/>
          </a:p>
          <a:p>
            <a:pPr marL="127000" indent="0">
              <a:buNone/>
            </a:pPr>
            <a:r>
              <a:rPr lang="en-DE"/>
              <a:t>Flow </a:t>
            </a:r>
            <a:r>
              <a:rPr lang="en-DE" dirty="0"/>
              <a:t>chart of thought process: </a:t>
            </a:r>
          </a:p>
          <a:p>
            <a:pPr marL="127000" indent="0">
              <a:buNone/>
            </a:pPr>
            <a:r>
              <a:rPr lang="en-DE" dirty="0"/>
              <a:t>Why do we need the global maxima?</a:t>
            </a:r>
          </a:p>
          <a:p>
            <a:pPr marL="127000" indent="0">
              <a:buNone/>
            </a:pPr>
            <a:r>
              <a:rPr lang="en-DE" dirty="0"/>
              <a:t>-&gt; to see how the peaks shift </a:t>
            </a:r>
          </a:p>
          <a:p>
            <a:pPr marL="127000" indent="0">
              <a:buNone/>
            </a:pPr>
            <a:r>
              <a:rPr lang="en-DE" dirty="0"/>
              <a:t>How can we apply this to our curves?</a:t>
            </a:r>
          </a:p>
          <a:p>
            <a:pPr marL="127000" indent="0">
              <a:buNone/>
            </a:pPr>
            <a:r>
              <a:rPr lang="en-DE" dirty="0"/>
              <a:t>-&gt; need function that goes over every value and makes sure it is greater than its direct neighbors 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12398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ignacio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440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greta</a:t>
            </a:r>
            <a:endParaRPr lang="en-GB" dirty="0"/>
          </a:p>
          <a:p>
            <a:r>
              <a:rPr lang="en-GB" dirty="0"/>
              <a:t>Two sided t-test comparing protein amounts in its maxima fraction and </a:t>
            </a:r>
            <a:r>
              <a:rPr lang="en-GB" dirty="0" err="1"/>
              <a:t>rna</a:t>
            </a:r>
            <a:r>
              <a:rPr lang="en-GB" dirty="0"/>
              <a:t> in same fraction</a:t>
            </a:r>
          </a:p>
          <a:p>
            <a:r>
              <a:rPr lang="en-GB" dirty="0"/>
              <a:t>Check whether significant difference 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</a:t>
            </a:r>
            <a:r>
              <a:rPr lang="en-DE" dirty="0"/>
              <a:t>ig.proteins 1921 (including right shift)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957012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greta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196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greta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6998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greta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140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greta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0166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450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2766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sina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alisa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sina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sina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sina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49275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sina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sina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b2f7c811e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b2f7c811e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b2f7c811ed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b2f7c811ed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b2f7c811e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b2f7c811e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alisa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62977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b2f7c811e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b2f7c811e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b2f7c811e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b2f7c811e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77ac4a4f4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77ac4a4f4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alisa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alisa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6548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alisa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4768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ignacio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3552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ignacio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9603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ignacio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433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11" name="Google Shape;11;p2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702900" y="3250075"/>
            <a:ext cx="4955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3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33" name="Google Shape;33;p3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52" name="Google Shape;52;p3"/>
          <p:cNvSpPr txBox="1">
            <a:spLocks noGrp="1"/>
          </p:cNvSpPr>
          <p:nvPr>
            <p:ph type="ctrTitle"/>
          </p:nvPr>
        </p:nvSpPr>
        <p:spPr>
          <a:xfrm>
            <a:off x="2305150" y="2884378"/>
            <a:ext cx="5811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>
            <a:off x="2305150" y="3385436"/>
            <a:ext cx="5811000" cy="4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"/>
          <p:cNvSpPr/>
          <p:nvPr/>
        </p:nvSpPr>
        <p:spPr>
          <a:xfrm>
            <a:off x="-45517" y="689752"/>
            <a:ext cx="624020" cy="688794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72" name="Google Shape;72;p5"/>
          <p:cNvGrpSpPr/>
          <p:nvPr/>
        </p:nvGrpSpPr>
        <p:grpSpPr>
          <a:xfrm>
            <a:off x="6320991" y="-7"/>
            <a:ext cx="3630818" cy="5143498"/>
            <a:chOff x="6320991" y="-7"/>
            <a:chExt cx="3630818" cy="5143498"/>
          </a:xfrm>
        </p:grpSpPr>
        <p:sp>
          <p:nvSpPr>
            <p:cNvPr id="73" name="Google Shape;73;p5"/>
            <p:cNvSpPr/>
            <p:nvPr/>
          </p:nvSpPr>
          <p:spPr>
            <a:xfrm>
              <a:off x="6320991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7806636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8548210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6" name="Google Shape;76;p5"/>
            <p:cNvSpPr/>
            <p:nvPr/>
          </p:nvSpPr>
          <p:spPr>
            <a:xfrm rot="10800000">
              <a:off x="7806422" y="30"/>
              <a:ext cx="1404540" cy="515400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806643" y="1543679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065077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8745616" y="1335143"/>
              <a:ext cx="835681" cy="92246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7133773" y="3941724"/>
              <a:ext cx="507445" cy="5601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1" name="Google Shape;81;p5"/>
            <p:cNvSpPr/>
            <p:nvPr/>
          </p:nvSpPr>
          <p:spPr>
            <a:xfrm rot="10800000">
              <a:off x="7406482" y="-7"/>
              <a:ext cx="720792" cy="527782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7331887" y="2181982"/>
              <a:ext cx="962029" cy="106196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8548210" y="2833077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84" name="Google Shape;84;p5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6010500" cy="28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⬡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⬡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"/>
          <p:cNvSpPr/>
          <p:nvPr/>
        </p:nvSpPr>
        <p:spPr>
          <a:xfrm>
            <a:off x="-45517" y="689752"/>
            <a:ext cx="624020" cy="688794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89" name="Google Shape;89;p6"/>
          <p:cNvGrpSpPr/>
          <p:nvPr/>
        </p:nvGrpSpPr>
        <p:grpSpPr>
          <a:xfrm>
            <a:off x="6320991" y="-7"/>
            <a:ext cx="3630818" cy="5143498"/>
            <a:chOff x="6320991" y="-7"/>
            <a:chExt cx="3630818" cy="5143498"/>
          </a:xfrm>
        </p:grpSpPr>
        <p:sp>
          <p:nvSpPr>
            <p:cNvPr id="90" name="Google Shape;90;p6"/>
            <p:cNvSpPr/>
            <p:nvPr/>
          </p:nvSpPr>
          <p:spPr>
            <a:xfrm>
              <a:off x="6320991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7806636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8548210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3" name="Google Shape;93;p6"/>
            <p:cNvSpPr/>
            <p:nvPr/>
          </p:nvSpPr>
          <p:spPr>
            <a:xfrm rot="10800000">
              <a:off x="7806422" y="30"/>
              <a:ext cx="1404540" cy="515400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7806643" y="1543679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7065077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8745616" y="1335143"/>
              <a:ext cx="835681" cy="92246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7133773" y="3941724"/>
              <a:ext cx="507445" cy="5601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8" name="Google Shape;98;p6"/>
            <p:cNvSpPr/>
            <p:nvPr/>
          </p:nvSpPr>
          <p:spPr>
            <a:xfrm rot="10800000">
              <a:off x="7406482" y="-7"/>
              <a:ext cx="720792" cy="527782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7331887" y="2181982"/>
              <a:ext cx="962029" cy="106196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8548210" y="2833077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101" name="Google Shape;101;p6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6"/>
          <p:cNvSpPr txBox="1">
            <a:spLocks noGrp="1"/>
          </p:cNvSpPr>
          <p:nvPr>
            <p:ph type="body" idx="1"/>
          </p:nvPr>
        </p:nvSpPr>
        <p:spPr>
          <a:xfrm>
            <a:off x="779075" y="1503550"/>
            <a:ext cx="2808300" cy="326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⬢"/>
              <a:defRPr sz="20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20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3" name="Google Shape;103;p6"/>
          <p:cNvSpPr txBox="1">
            <a:spLocks noGrp="1"/>
          </p:cNvSpPr>
          <p:nvPr>
            <p:ph type="body" idx="2"/>
          </p:nvPr>
        </p:nvSpPr>
        <p:spPr>
          <a:xfrm>
            <a:off x="3981304" y="1503550"/>
            <a:ext cx="2808300" cy="326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⬢"/>
              <a:defRPr sz="20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20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"/>
          <p:cNvSpPr/>
          <p:nvPr/>
        </p:nvSpPr>
        <p:spPr>
          <a:xfrm>
            <a:off x="-45517" y="689752"/>
            <a:ext cx="624020" cy="688794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126" name="Google Shape;126;p8"/>
          <p:cNvGrpSpPr/>
          <p:nvPr/>
        </p:nvGrpSpPr>
        <p:grpSpPr>
          <a:xfrm>
            <a:off x="6320991" y="-7"/>
            <a:ext cx="3630818" cy="5143498"/>
            <a:chOff x="6320991" y="-7"/>
            <a:chExt cx="3630818" cy="5143498"/>
          </a:xfrm>
        </p:grpSpPr>
        <p:sp>
          <p:nvSpPr>
            <p:cNvPr id="127" name="Google Shape;127;p8"/>
            <p:cNvSpPr/>
            <p:nvPr/>
          </p:nvSpPr>
          <p:spPr>
            <a:xfrm>
              <a:off x="6320991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7806636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8548210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0" name="Google Shape;130;p8"/>
            <p:cNvSpPr/>
            <p:nvPr/>
          </p:nvSpPr>
          <p:spPr>
            <a:xfrm rot="10800000">
              <a:off x="7806422" y="30"/>
              <a:ext cx="1404540" cy="515400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7806643" y="1543679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7065077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8745616" y="1335143"/>
              <a:ext cx="835681" cy="92246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7133773" y="3941724"/>
              <a:ext cx="507445" cy="5601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5" name="Google Shape;135;p8"/>
            <p:cNvSpPr/>
            <p:nvPr/>
          </p:nvSpPr>
          <p:spPr>
            <a:xfrm rot="10800000">
              <a:off x="7406482" y="-7"/>
              <a:ext cx="720792" cy="527782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7331887" y="2181982"/>
              <a:ext cx="962029" cy="106196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8548210" y="2833077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138" name="Google Shape;138;p8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0"/>
          <p:cNvGrpSpPr/>
          <p:nvPr/>
        </p:nvGrpSpPr>
        <p:grpSpPr>
          <a:xfrm>
            <a:off x="-981075" y="-3"/>
            <a:ext cx="11516344" cy="5143455"/>
            <a:chOff x="-981075" y="-3"/>
            <a:chExt cx="11516344" cy="5143455"/>
          </a:xfrm>
        </p:grpSpPr>
        <p:sp>
          <p:nvSpPr>
            <p:cNvPr id="159" name="Google Shape;159;p10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0" name="Google Shape;160;p10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1" name="Google Shape;161;p10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2" name="Google Shape;162;p10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3" name="Google Shape;163;p10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4" name="Google Shape;164;p10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5" name="Google Shape;165;p10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6" name="Google Shape;166;p10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8" name="Google Shape;168;p10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9" name="Google Shape;169;p10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0" name="Google Shape;170;p10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171" name="Google Shape;171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lor background">
  <p:cSld name="BLANK_1">
    <p:bg>
      <p:bgPr>
        <a:solidFill>
          <a:schemeClr val="accen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grpSp>
        <p:nvGrpSpPr>
          <p:cNvPr id="174" name="Google Shape;174;p11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175" name="Google Shape;175;p11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6" name="Google Shape;176;p11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7" name="Google Shape;177;p11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9" name="Google Shape;179;p11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0" name="Google Shape;180;p11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1" name="Google Shape;181;p11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2" name="Google Shape;182;p11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3" name="Google Shape;183;p11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4" name="Google Shape;184;p11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3" name="Google Shape;193;p11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6010500" cy="28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⬢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⬡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tamaran Thin"/>
              <a:buChar char="⬡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g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2"/>
          <p:cNvPicPr preferRelativeResize="0"/>
          <p:nvPr/>
        </p:nvPicPr>
        <p:blipFill>
          <a:blip r:embed="rId3"/>
          <a:srcRect l="24609" r="24609"/>
          <a:stretch/>
        </p:blipFill>
        <p:spPr>
          <a:xfrm>
            <a:off x="4699001" y="201554"/>
            <a:ext cx="4044927" cy="4465423"/>
          </a:xfrm>
          <a:custGeom>
            <a:avLst/>
            <a:gdLst/>
            <a:ahLst/>
            <a:cxnLst/>
            <a:rect l="l" t="t" r="r" b="b"/>
            <a:pathLst>
              <a:path w="21598" h="21456" extrusionOk="0">
                <a:moveTo>
                  <a:pt x="10800" y="0"/>
                </a:moveTo>
                <a:cubicBezTo>
                  <a:pt x="10183" y="0"/>
                  <a:pt x="9567" y="144"/>
                  <a:pt x="9014" y="430"/>
                </a:cubicBezTo>
                <a:lnTo>
                  <a:pt x="1782" y="4189"/>
                </a:lnTo>
                <a:cubicBezTo>
                  <a:pt x="678" y="4763"/>
                  <a:pt x="0" y="5821"/>
                  <a:pt x="0" y="6968"/>
                </a:cubicBezTo>
                <a:lnTo>
                  <a:pt x="0" y="14485"/>
                </a:lnTo>
                <a:cubicBezTo>
                  <a:pt x="1" y="15633"/>
                  <a:pt x="681" y="16694"/>
                  <a:pt x="1786" y="17268"/>
                </a:cubicBezTo>
                <a:lnTo>
                  <a:pt x="9018" y="21026"/>
                </a:lnTo>
                <a:cubicBezTo>
                  <a:pt x="10122" y="21600"/>
                  <a:pt x="11480" y="21600"/>
                  <a:pt x="12585" y="21026"/>
                </a:cubicBezTo>
                <a:lnTo>
                  <a:pt x="19817" y="17268"/>
                </a:lnTo>
                <a:cubicBezTo>
                  <a:pt x="20922" y="16693"/>
                  <a:pt x="21600" y="15633"/>
                  <a:pt x="21599" y="14485"/>
                </a:cubicBezTo>
                <a:lnTo>
                  <a:pt x="21599" y="6968"/>
                </a:lnTo>
                <a:cubicBezTo>
                  <a:pt x="21599" y="5820"/>
                  <a:pt x="20922" y="4762"/>
                  <a:pt x="19817" y="4189"/>
                </a:cubicBezTo>
                <a:lnTo>
                  <a:pt x="12585" y="430"/>
                </a:lnTo>
                <a:cubicBezTo>
                  <a:pt x="12033" y="144"/>
                  <a:pt x="11416" y="0"/>
                  <a:pt x="108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99" name="Google Shape;199;p12"/>
          <p:cNvSpPr txBox="1">
            <a:spLocks noGrp="1"/>
          </p:cNvSpPr>
          <p:nvPr>
            <p:ph type="ctrTitle"/>
          </p:nvPr>
        </p:nvSpPr>
        <p:spPr>
          <a:xfrm>
            <a:off x="217192" y="2814029"/>
            <a:ext cx="4955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GB" sz="2800" dirty="0"/>
              <a:t>Proteome-wide Screen for RNA-dependent Proteins in Non-Synchronized HeLa cells</a:t>
            </a:r>
            <a:endParaRPr sz="2800" dirty="0"/>
          </a:p>
        </p:txBody>
      </p:sp>
      <p:sp>
        <p:nvSpPr>
          <p:cNvPr id="4" name="Google Shape;272;p19">
            <a:extLst>
              <a:ext uri="{FF2B5EF4-FFF2-40B4-BE49-F238E27FC236}">
                <a16:creationId xmlns:a16="http://schemas.microsoft.com/office/drawing/2014/main" id="{5DD2BC1D-2D89-467F-04B5-E0F145F4C859}"/>
              </a:ext>
            </a:extLst>
          </p:cNvPr>
          <p:cNvSpPr txBox="1">
            <a:spLocks/>
          </p:cNvSpPr>
          <p:nvPr/>
        </p:nvSpPr>
        <p:spPr>
          <a:xfrm>
            <a:off x="400072" y="4087041"/>
            <a:ext cx="3444582" cy="96635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Greta Pick, Ignacio Lozano </a:t>
            </a:r>
            <a:r>
              <a:rPr lang="en-GB" dirty="0" err="1">
                <a:solidFill>
                  <a:schemeClr val="bg1"/>
                </a:solidFill>
              </a:rPr>
              <a:t>Onrubia</a:t>
            </a:r>
            <a:r>
              <a:rPr lang="en-GB" dirty="0">
                <a:solidFill>
                  <a:schemeClr val="bg1"/>
                </a:solidFill>
              </a:rPr>
              <a:t>, </a:t>
            </a:r>
            <a:r>
              <a:rPr lang="en-GB" dirty="0" err="1">
                <a:solidFill>
                  <a:schemeClr val="bg1"/>
                </a:solidFill>
              </a:rPr>
              <a:t>Sina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Kühnel</a:t>
            </a:r>
            <a:r>
              <a:rPr lang="en-GB" dirty="0">
                <a:solidFill>
                  <a:schemeClr val="bg1"/>
                </a:solidFill>
              </a:rPr>
              <a:t>, Alisa </a:t>
            </a:r>
            <a:r>
              <a:rPr lang="en-GB" dirty="0" err="1">
                <a:solidFill>
                  <a:schemeClr val="bg1"/>
                </a:solidFill>
              </a:rPr>
              <a:t>Kirkin</a:t>
            </a:r>
            <a:r>
              <a:rPr lang="en-GB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C6692C-B1AB-0DF0-3EB7-AB34DA1AFDCC}"/>
              </a:ext>
            </a:extLst>
          </p:cNvPr>
          <p:cNvSpPr txBox="1"/>
          <p:nvPr/>
        </p:nvSpPr>
        <p:spPr>
          <a:xfrm>
            <a:off x="7409621" y="4928056"/>
            <a:ext cx="17299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https://</a:t>
            </a:r>
            <a:r>
              <a:rPr lang="en-GB" sz="800" dirty="0" err="1">
                <a:solidFill>
                  <a:schemeClr val="bg1"/>
                </a:solidFill>
              </a:rPr>
              <a:t>unsplash.com</a:t>
            </a:r>
            <a:r>
              <a:rPr lang="en-GB" sz="800" dirty="0">
                <a:solidFill>
                  <a:schemeClr val="bg1"/>
                </a:solidFill>
              </a:rPr>
              <a:t>/s/photos/</a:t>
            </a:r>
            <a:r>
              <a:rPr lang="en-GB" sz="800" dirty="0" err="1">
                <a:solidFill>
                  <a:schemeClr val="bg1"/>
                </a:solidFill>
              </a:rPr>
              <a:t>rna</a:t>
            </a:r>
            <a:endParaRPr lang="en-DE" sz="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BDEA3-86CD-59D8-0D96-D260E2D91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Identification of Global Maxima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A36B4-B598-9708-DE91-DAD9C42D68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12" name="Graphic 11" descr="Research">
            <a:extLst>
              <a:ext uri="{FF2B5EF4-FFF2-40B4-BE49-F238E27FC236}">
                <a16:creationId xmlns:a16="http://schemas.microsoft.com/office/drawing/2014/main" id="{7F148547-BC02-BAF8-4BE5-A2931D25F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28" y="805550"/>
            <a:ext cx="457200" cy="4572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7B4AF65-91AE-6F06-B0A1-6FDD55782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558" y="1279030"/>
            <a:ext cx="4412511" cy="37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809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AE340-E66F-4CC5-366E-45502853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Results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9FC0A8-604D-5EF3-4E11-602AFAADD0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84743F-D86B-4831-FF93-4B6097DF4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348" y="1305718"/>
            <a:ext cx="2582496" cy="14948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ACC42A-B7F4-1176-31C7-49C532701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29" y="1304673"/>
            <a:ext cx="2582496" cy="15494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A9030B-2AD8-974C-5A21-1B0F4B926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320" y="3116623"/>
            <a:ext cx="2747005" cy="16332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2F3963-4A62-5C21-A482-0266C316FD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2095" y="3149811"/>
            <a:ext cx="2747005" cy="16020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BD3FD06-A935-2281-FA06-F870711C1A0A}"/>
              </a:ext>
            </a:extLst>
          </p:cNvPr>
          <p:cNvSpPr txBox="1"/>
          <p:nvPr/>
        </p:nvSpPr>
        <p:spPr>
          <a:xfrm>
            <a:off x="4070353" y="4718123"/>
            <a:ext cx="21034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Precipitated – (GLYG_Human)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9CA93D-0342-43B9-FB90-4EEAC629D1AB}"/>
              </a:ext>
            </a:extLst>
          </p:cNvPr>
          <p:cNvSpPr txBox="1"/>
          <p:nvPr/>
        </p:nvSpPr>
        <p:spPr>
          <a:xfrm>
            <a:off x="4070353" y="2801093"/>
            <a:ext cx="20265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Right Shift – (NNTM_Human)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41E8A3-EFB8-91FC-C3B8-A86AA4C289A8}"/>
              </a:ext>
            </a:extLst>
          </p:cNvPr>
          <p:cNvSpPr txBox="1"/>
          <p:nvPr/>
        </p:nvSpPr>
        <p:spPr>
          <a:xfrm>
            <a:off x="959710" y="2805342"/>
            <a:ext cx="19784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Left Shift – (DDX21_Human)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E2F95C-6B93-8EE0-2742-93DCF35BCC8C}"/>
              </a:ext>
            </a:extLst>
          </p:cNvPr>
          <p:cNvSpPr txBox="1"/>
          <p:nvPr/>
        </p:nvSpPr>
        <p:spPr>
          <a:xfrm>
            <a:off x="968578" y="4668717"/>
            <a:ext cx="19415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No Shift – (SCRB1_Human)</a:t>
            </a:r>
          </a:p>
        </p:txBody>
      </p:sp>
      <p:pic>
        <p:nvPicPr>
          <p:cNvPr id="20" name="Graphic 19" descr="Research">
            <a:extLst>
              <a:ext uri="{FF2B5EF4-FFF2-40B4-BE49-F238E27FC236}">
                <a16:creationId xmlns:a16="http://schemas.microsoft.com/office/drawing/2014/main" id="{398B246F-57C9-DFF3-DD95-CEFF4715AF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428" y="8055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73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77FC8-8609-2892-DED4-00B513061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T-test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6A74F-C0A0-0C15-E712-300004449C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13" name="Graphic 12" descr="Research">
            <a:extLst>
              <a:ext uri="{FF2B5EF4-FFF2-40B4-BE49-F238E27FC236}">
                <a16:creationId xmlns:a16="http://schemas.microsoft.com/office/drawing/2014/main" id="{D0DCF6AC-CD85-7066-F01F-010D2A7A1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28" y="805550"/>
            <a:ext cx="457200" cy="457200"/>
          </a:xfrm>
          <a:prstGeom prst="rect">
            <a:avLst/>
          </a:prstGeom>
        </p:spPr>
      </p:pic>
      <p:sp>
        <p:nvSpPr>
          <p:cNvPr id="9" name="Abgerundetes Rechteck 14">
            <a:extLst>
              <a:ext uri="{FF2B5EF4-FFF2-40B4-BE49-F238E27FC236}">
                <a16:creationId xmlns:a16="http://schemas.microsoft.com/office/drawing/2014/main" id="{9C5E59B4-9FAD-0BEF-FB87-C8638C63B688}"/>
              </a:ext>
            </a:extLst>
          </p:cNvPr>
          <p:cNvSpPr/>
          <p:nvPr/>
        </p:nvSpPr>
        <p:spPr>
          <a:xfrm>
            <a:off x="1136822" y="1532238"/>
            <a:ext cx="2557848" cy="506627"/>
          </a:xfrm>
          <a:prstGeom prst="roundRect">
            <a:avLst/>
          </a:prstGeom>
          <a:solidFill>
            <a:srgbClr val="7962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Control</a:t>
            </a:r>
          </a:p>
        </p:txBody>
      </p:sp>
      <p:sp>
        <p:nvSpPr>
          <p:cNvPr id="10" name="Abgerundetes Rechteck 18">
            <a:extLst>
              <a:ext uri="{FF2B5EF4-FFF2-40B4-BE49-F238E27FC236}">
                <a16:creationId xmlns:a16="http://schemas.microsoft.com/office/drawing/2014/main" id="{B1C62E15-DE50-D6C4-D657-09860F7276E6}"/>
              </a:ext>
            </a:extLst>
          </p:cNvPr>
          <p:cNvSpPr/>
          <p:nvPr/>
        </p:nvSpPr>
        <p:spPr>
          <a:xfrm>
            <a:off x="4231752" y="1511643"/>
            <a:ext cx="2498095" cy="526060"/>
          </a:xfrm>
          <a:prstGeom prst="roundRect">
            <a:avLst/>
          </a:prstGeom>
          <a:solidFill>
            <a:srgbClr val="7962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RNase</a:t>
            </a:r>
          </a:p>
        </p:txBody>
      </p:sp>
      <p:sp>
        <p:nvSpPr>
          <p:cNvPr id="11" name="Abgerundetes Rechteck 19">
            <a:extLst>
              <a:ext uri="{FF2B5EF4-FFF2-40B4-BE49-F238E27FC236}">
                <a16:creationId xmlns:a16="http://schemas.microsoft.com/office/drawing/2014/main" id="{01EF1773-69A3-8133-B9DF-54E49FC8F8CE}"/>
              </a:ext>
            </a:extLst>
          </p:cNvPr>
          <p:cNvSpPr/>
          <p:nvPr/>
        </p:nvSpPr>
        <p:spPr>
          <a:xfrm>
            <a:off x="1436566" y="2205394"/>
            <a:ext cx="2072177" cy="328940"/>
          </a:xfrm>
          <a:prstGeom prst="roundRect">
            <a:avLst/>
          </a:prstGeom>
          <a:solidFill>
            <a:srgbClr val="7967FA"/>
          </a:solidFill>
          <a:ln>
            <a:solidFill>
              <a:srgbClr val="7865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Rep1 Maxima Fraction </a:t>
            </a:r>
          </a:p>
        </p:txBody>
      </p:sp>
      <p:sp>
        <p:nvSpPr>
          <p:cNvPr id="12" name="Abgerundetes Rechteck 21">
            <a:extLst>
              <a:ext uri="{FF2B5EF4-FFF2-40B4-BE49-F238E27FC236}">
                <a16:creationId xmlns:a16="http://schemas.microsoft.com/office/drawing/2014/main" id="{1D1698C8-605D-23DC-418D-D67C98E634A0}"/>
              </a:ext>
            </a:extLst>
          </p:cNvPr>
          <p:cNvSpPr/>
          <p:nvPr/>
        </p:nvSpPr>
        <p:spPr>
          <a:xfrm>
            <a:off x="1436567" y="2653731"/>
            <a:ext cx="2072176" cy="328940"/>
          </a:xfrm>
          <a:prstGeom prst="roundRect">
            <a:avLst/>
          </a:prstGeom>
          <a:solidFill>
            <a:srgbClr val="7967FA"/>
          </a:solidFill>
          <a:ln>
            <a:solidFill>
              <a:srgbClr val="7865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Rep2 Maxima Fraction</a:t>
            </a:r>
          </a:p>
        </p:txBody>
      </p:sp>
      <p:sp>
        <p:nvSpPr>
          <p:cNvPr id="16" name="Abgerundetes Rechteck 22">
            <a:extLst>
              <a:ext uri="{FF2B5EF4-FFF2-40B4-BE49-F238E27FC236}">
                <a16:creationId xmlns:a16="http://schemas.microsoft.com/office/drawing/2014/main" id="{4196D458-7CD4-8A5C-7ED0-B482283BB691}"/>
              </a:ext>
            </a:extLst>
          </p:cNvPr>
          <p:cNvSpPr/>
          <p:nvPr/>
        </p:nvSpPr>
        <p:spPr>
          <a:xfrm>
            <a:off x="1436567" y="3098313"/>
            <a:ext cx="2072176" cy="328940"/>
          </a:xfrm>
          <a:prstGeom prst="roundRect">
            <a:avLst/>
          </a:prstGeom>
          <a:solidFill>
            <a:srgbClr val="7967FA"/>
          </a:solidFill>
          <a:ln>
            <a:solidFill>
              <a:srgbClr val="7967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Rep3 Maxima Fraction</a:t>
            </a:r>
          </a:p>
        </p:txBody>
      </p:sp>
      <p:sp>
        <p:nvSpPr>
          <p:cNvPr id="20" name="Abgerundetes Rechteck 28">
            <a:extLst>
              <a:ext uri="{FF2B5EF4-FFF2-40B4-BE49-F238E27FC236}">
                <a16:creationId xmlns:a16="http://schemas.microsoft.com/office/drawing/2014/main" id="{831097D1-93D1-1693-DEC0-42A2054BC5AB}"/>
              </a:ext>
            </a:extLst>
          </p:cNvPr>
          <p:cNvSpPr/>
          <p:nvPr/>
        </p:nvSpPr>
        <p:spPr>
          <a:xfrm>
            <a:off x="4454429" y="2208507"/>
            <a:ext cx="2157847" cy="328940"/>
          </a:xfrm>
          <a:prstGeom prst="roundRect">
            <a:avLst/>
          </a:prstGeom>
          <a:solidFill>
            <a:srgbClr val="7967FA"/>
          </a:solidFill>
          <a:ln>
            <a:solidFill>
              <a:srgbClr val="7967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Same fraction as Rep1 Ctrl</a:t>
            </a:r>
          </a:p>
        </p:txBody>
      </p:sp>
      <p:sp>
        <p:nvSpPr>
          <p:cNvPr id="21" name="Abgerundetes Rechteck 29">
            <a:extLst>
              <a:ext uri="{FF2B5EF4-FFF2-40B4-BE49-F238E27FC236}">
                <a16:creationId xmlns:a16="http://schemas.microsoft.com/office/drawing/2014/main" id="{70FF167A-4605-66CD-353F-E50958746A28}"/>
              </a:ext>
            </a:extLst>
          </p:cNvPr>
          <p:cNvSpPr/>
          <p:nvPr/>
        </p:nvSpPr>
        <p:spPr>
          <a:xfrm>
            <a:off x="4454429" y="2635993"/>
            <a:ext cx="2157846" cy="366886"/>
          </a:xfrm>
          <a:prstGeom prst="roundRect">
            <a:avLst/>
          </a:prstGeom>
          <a:solidFill>
            <a:srgbClr val="7967FA"/>
          </a:solidFill>
          <a:ln>
            <a:solidFill>
              <a:srgbClr val="7865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sz="1200" dirty="0"/>
              <a:t>Same fraction as Rep2 Ctrl</a:t>
            </a:r>
          </a:p>
          <a:p>
            <a:pPr algn="ctr"/>
            <a:endParaRPr lang="en-US" sz="1800" dirty="0"/>
          </a:p>
        </p:txBody>
      </p:sp>
      <p:sp>
        <p:nvSpPr>
          <p:cNvPr id="22" name="Abgerundetes Rechteck 30">
            <a:extLst>
              <a:ext uri="{FF2B5EF4-FFF2-40B4-BE49-F238E27FC236}">
                <a16:creationId xmlns:a16="http://schemas.microsoft.com/office/drawing/2014/main" id="{86715716-9D49-B032-E368-FAC760A865A2}"/>
              </a:ext>
            </a:extLst>
          </p:cNvPr>
          <p:cNvSpPr/>
          <p:nvPr/>
        </p:nvSpPr>
        <p:spPr>
          <a:xfrm>
            <a:off x="4454430" y="3101426"/>
            <a:ext cx="2157846" cy="328940"/>
          </a:xfrm>
          <a:prstGeom prst="roundRect">
            <a:avLst/>
          </a:prstGeom>
          <a:solidFill>
            <a:srgbClr val="7967FA"/>
          </a:solidFill>
          <a:ln>
            <a:solidFill>
              <a:srgbClr val="7967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  <a:p>
            <a:pPr algn="ctr"/>
            <a:r>
              <a:rPr lang="en-US" sz="1200" dirty="0"/>
              <a:t>Same fraction as Rep3 Ctrl</a:t>
            </a:r>
          </a:p>
          <a:p>
            <a:pPr algn="ctr"/>
            <a:r>
              <a:rPr lang="en-US" sz="1800" dirty="0"/>
              <a:t> </a:t>
            </a:r>
          </a:p>
        </p:txBody>
      </p:sp>
      <p:sp>
        <p:nvSpPr>
          <p:cNvPr id="26" name="Abgerundetes Rechteck 35">
            <a:extLst>
              <a:ext uri="{FF2B5EF4-FFF2-40B4-BE49-F238E27FC236}">
                <a16:creationId xmlns:a16="http://schemas.microsoft.com/office/drawing/2014/main" id="{B6EBF2A5-7073-F8FC-85F5-169F4EC0465C}"/>
              </a:ext>
            </a:extLst>
          </p:cNvPr>
          <p:cNvSpPr/>
          <p:nvPr/>
        </p:nvSpPr>
        <p:spPr>
          <a:xfrm>
            <a:off x="1248031" y="3657601"/>
            <a:ext cx="5397317" cy="328940"/>
          </a:xfrm>
          <a:prstGeom prst="roundRect">
            <a:avLst/>
          </a:prstGeom>
          <a:solidFill>
            <a:srgbClr val="6C5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P-value &lt; 0.05 </a:t>
            </a:r>
          </a:p>
        </p:txBody>
      </p:sp>
      <p:cxnSp>
        <p:nvCxnSpPr>
          <p:cNvPr id="27" name="Gerade Verbindung mit Pfeil 34">
            <a:extLst>
              <a:ext uri="{FF2B5EF4-FFF2-40B4-BE49-F238E27FC236}">
                <a16:creationId xmlns:a16="http://schemas.microsoft.com/office/drawing/2014/main" id="{0C79A759-75A2-0F23-3AF0-40DB413717C9}"/>
              </a:ext>
            </a:extLst>
          </p:cNvPr>
          <p:cNvCxnSpPr/>
          <p:nvPr/>
        </p:nvCxnSpPr>
        <p:spPr>
          <a:xfrm>
            <a:off x="2323070" y="4077730"/>
            <a:ext cx="0" cy="28420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38">
            <a:extLst>
              <a:ext uri="{FF2B5EF4-FFF2-40B4-BE49-F238E27FC236}">
                <a16:creationId xmlns:a16="http://schemas.microsoft.com/office/drawing/2014/main" id="{27A34155-219C-569F-289F-5A47B0C0C10B}"/>
              </a:ext>
            </a:extLst>
          </p:cNvPr>
          <p:cNvCxnSpPr/>
          <p:nvPr/>
        </p:nvCxnSpPr>
        <p:spPr>
          <a:xfrm>
            <a:off x="5008605" y="4077730"/>
            <a:ext cx="0" cy="28420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36">
            <a:extLst>
              <a:ext uri="{FF2B5EF4-FFF2-40B4-BE49-F238E27FC236}">
                <a16:creationId xmlns:a16="http://schemas.microsoft.com/office/drawing/2014/main" id="{890136D5-ABEA-C5C1-3FCA-A05AA27CF11F}"/>
              </a:ext>
            </a:extLst>
          </p:cNvPr>
          <p:cNvSpPr txBox="1"/>
          <p:nvPr/>
        </p:nvSpPr>
        <p:spPr>
          <a:xfrm>
            <a:off x="2471351" y="4077730"/>
            <a:ext cx="1223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30" name="Textfeld 40">
            <a:extLst>
              <a:ext uri="{FF2B5EF4-FFF2-40B4-BE49-F238E27FC236}">
                <a16:creationId xmlns:a16="http://schemas.microsoft.com/office/drawing/2014/main" id="{DDC6409B-1084-A492-B881-14B2D9DDFF71}"/>
              </a:ext>
            </a:extLst>
          </p:cNvPr>
          <p:cNvSpPr txBox="1"/>
          <p:nvPr/>
        </p:nvSpPr>
        <p:spPr>
          <a:xfrm>
            <a:off x="5159604" y="4071238"/>
            <a:ext cx="1223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31" name="Abgerundetes Rechteck 41">
            <a:extLst>
              <a:ext uri="{FF2B5EF4-FFF2-40B4-BE49-F238E27FC236}">
                <a16:creationId xmlns:a16="http://schemas.microsoft.com/office/drawing/2014/main" id="{23935BB1-D2BA-D574-709F-B427C2957179}"/>
              </a:ext>
            </a:extLst>
          </p:cNvPr>
          <p:cNvSpPr/>
          <p:nvPr/>
        </p:nvSpPr>
        <p:spPr>
          <a:xfrm>
            <a:off x="1144593" y="4437106"/>
            <a:ext cx="2557848" cy="506627"/>
          </a:xfrm>
          <a:prstGeom prst="roundRect">
            <a:avLst/>
          </a:prstGeom>
          <a:solidFill>
            <a:srgbClr val="52EBB3"/>
          </a:solidFill>
          <a:ln>
            <a:solidFill>
              <a:srgbClr val="42B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Significant Shift (1921)</a:t>
            </a:r>
          </a:p>
        </p:txBody>
      </p:sp>
      <p:sp>
        <p:nvSpPr>
          <p:cNvPr id="32" name="Abgerundetes Rechteck 42">
            <a:extLst>
              <a:ext uri="{FF2B5EF4-FFF2-40B4-BE49-F238E27FC236}">
                <a16:creationId xmlns:a16="http://schemas.microsoft.com/office/drawing/2014/main" id="{C4CE9BB3-6772-BCF1-FDDE-8A32BC9236D3}"/>
              </a:ext>
            </a:extLst>
          </p:cNvPr>
          <p:cNvSpPr/>
          <p:nvPr/>
        </p:nvSpPr>
        <p:spPr>
          <a:xfrm>
            <a:off x="4087500" y="4437107"/>
            <a:ext cx="2557848" cy="50662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Insignificant Shift</a:t>
            </a:r>
          </a:p>
        </p:txBody>
      </p:sp>
    </p:spTree>
    <p:extLst>
      <p:ext uri="{BB962C8B-B14F-4D97-AF65-F5344CB8AC3E}">
        <p14:creationId xmlns:p14="http://schemas.microsoft.com/office/powerpoint/2010/main" val="57234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BDEA3-86CD-59D8-0D96-D260E2D91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Determining Amount of Clusters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A36B4-B598-9708-DE91-DAD9C42D68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450EF8-24C3-3808-7DD3-BFD5578CD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83" y="1772448"/>
            <a:ext cx="6010500" cy="32953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FD3C0B-C5B3-9CE8-E9CF-C79AE83F1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00" y="1450932"/>
            <a:ext cx="6010500" cy="739429"/>
          </a:xfrm>
          <a:prstGeom prst="rect">
            <a:avLst/>
          </a:prstGeom>
        </p:spPr>
      </p:pic>
      <p:pic>
        <p:nvPicPr>
          <p:cNvPr id="14" name="Graphic 13" descr="Research">
            <a:extLst>
              <a:ext uri="{FF2B5EF4-FFF2-40B4-BE49-F238E27FC236}">
                <a16:creationId xmlns:a16="http://schemas.microsoft.com/office/drawing/2014/main" id="{FC29196F-0EAF-BF2D-D7FA-44058F3031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28" y="8055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617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BDEA3-86CD-59D8-0D96-D260E2D91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Determining Amount of Clusters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A36B4-B598-9708-DE91-DAD9C42D68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87544F-0A37-8042-97EB-F2E66A257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77" y="1336431"/>
            <a:ext cx="5556738" cy="3472961"/>
          </a:xfrm>
          <a:prstGeom prst="rect">
            <a:avLst/>
          </a:prstGeom>
        </p:spPr>
      </p:pic>
      <p:pic>
        <p:nvPicPr>
          <p:cNvPr id="10" name="Graphic 9" descr="Research">
            <a:extLst>
              <a:ext uri="{FF2B5EF4-FFF2-40B4-BE49-F238E27FC236}">
                <a16:creationId xmlns:a16="http://schemas.microsoft.com/office/drawing/2014/main" id="{B496287D-9413-EA71-BB9B-4736C5471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428" y="8055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212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BDEA3-86CD-59D8-0D96-D260E2D91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K-means clustering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A36B4-B598-9708-DE91-DAD9C42D68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8616E-9E71-319B-5C64-E40BE9979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36" y="1367878"/>
            <a:ext cx="6010500" cy="3456401"/>
          </a:xfrm>
          <a:prstGeom prst="rect">
            <a:avLst/>
          </a:prstGeom>
        </p:spPr>
      </p:pic>
      <p:pic>
        <p:nvPicPr>
          <p:cNvPr id="10" name="Graphic 9" descr="Research">
            <a:extLst>
              <a:ext uri="{FF2B5EF4-FFF2-40B4-BE49-F238E27FC236}">
                <a16:creationId xmlns:a16="http://schemas.microsoft.com/office/drawing/2014/main" id="{236E0AA7-3CBB-98A8-C21C-4CD24EB2C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428" y="8055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2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B163E-80D3-2F1A-6070-B84048549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FA600-6CD3-4C00-DD39-9E2AA30F45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10" name="Graphic 9" descr="Research">
            <a:extLst>
              <a:ext uri="{FF2B5EF4-FFF2-40B4-BE49-F238E27FC236}">
                <a16:creationId xmlns:a16="http://schemas.microsoft.com/office/drawing/2014/main" id="{43215EC3-ADED-07EA-60AA-F7B9FB04A8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28" y="805550"/>
            <a:ext cx="457200" cy="4572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531D267-9A44-923B-F565-1B6F849EFB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00" y="1457137"/>
            <a:ext cx="6183560" cy="355514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6BC3F9A-5C25-6E61-2EEE-1FEE064C2DA1}"/>
              </a:ext>
            </a:extLst>
          </p:cNvPr>
          <p:cNvSpPr txBox="1"/>
          <p:nvPr/>
        </p:nvSpPr>
        <p:spPr>
          <a:xfrm>
            <a:off x="2598779" y="1303248"/>
            <a:ext cx="3415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Regression and Threshold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1330B6F7-BF92-F515-B11A-8BA55D6C69FA}"/>
              </a:ext>
            </a:extLst>
          </p:cNvPr>
          <p:cNvSpPr/>
          <p:nvPr/>
        </p:nvSpPr>
        <p:spPr>
          <a:xfrm>
            <a:off x="6752531" y="1972822"/>
            <a:ext cx="2391470" cy="1931913"/>
          </a:xfrm>
          <a:prstGeom prst="roundRect">
            <a:avLst/>
          </a:prstGeom>
          <a:solidFill>
            <a:srgbClr val="B2B3FF"/>
          </a:solidFill>
          <a:ln>
            <a:solidFill>
              <a:srgbClr val="7967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False-positive rate:</a:t>
            </a:r>
          </a:p>
          <a:p>
            <a:r>
              <a:rPr lang="en-US" dirty="0">
                <a:solidFill>
                  <a:schemeClr val="tx1"/>
                </a:solidFill>
              </a:rPr>
              <a:t>10,8%</a:t>
            </a:r>
          </a:p>
          <a:p>
            <a:r>
              <a:rPr lang="en-US" dirty="0">
                <a:solidFill>
                  <a:schemeClr val="tx1"/>
                </a:solidFill>
              </a:rPr>
              <a:t>False-negative rate:</a:t>
            </a:r>
          </a:p>
          <a:p>
            <a:r>
              <a:rPr lang="en-US" dirty="0">
                <a:solidFill>
                  <a:schemeClr val="tx1"/>
                </a:solidFill>
              </a:rPr>
              <a:t>41,5%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83% correct prediction </a:t>
            </a:r>
          </a:p>
        </p:txBody>
      </p:sp>
    </p:spTree>
    <p:extLst>
      <p:ext uri="{BB962C8B-B14F-4D97-AF65-F5344CB8AC3E}">
        <p14:creationId xmlns:p14="http://schemas.microsoft.com/office/powerpoint/2010/main" val="790188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AF5D4-6C35-D236-D56D-7B143626E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Comparison of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E7C8D-3350-02C0-544C-D87F76CD01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1AE48-A0C5-F11F-30A7-9C9458B5F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59" y="1310484"/>
            <a:ext cx="5816576" cy="3439367"/>
          </a:xfrm>
          <a:prstGeom prst="rect">
            <a:avLst/>
          </a:prstGeom>
        </p:spPr>
      </p:pic>
      <p:pic>
        <p:nvPicPr>
          <p:cNvPr id="7" name="Graphic 6" descr="Research">
            <a:extLst>
              <a:ext uri="{FF2B5EF4-FFF2-40B4-BE49-F238E27FC236}">
                <a16:creationId xmlns:a16="http://schemas.microsoft.com/office/drawing/2014/main" id="{F7F29C78-4490-D0FC-DB5F-0FE8D0EA9A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428" y="8055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66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FC62-8AEF-4847-C91C-BDAF7CFD2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Verification of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A55E0-A1B3-A4D6-2A20-E490BE86F1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5" name="Graphic 4" descr="Research">
            <a:extLst>
              <a:ext uri="{FF2B5EF4-FFF2-40B4-BE49-F238E27FC236}">
                <a16:creationId xmlns:a16="http://schemas.microsoft.com/office/drawing/2014/main" id="{ADF7F96E-FC26-29A2-936F-25DBED4C7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28" y="805550"/>
            <a:ext cx="457200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918291-6040-F03D-2E4B-BAD20DA00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36" y="1218988"/>
            <a:ext cx="6103364" cy="372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23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6"/>
          <p:cNvSpPr txBox="1">
            <a:spLocks noGrp="1"/>
          </p:cNvSpPr>
          <p:nvPr>
            <p:ph type="ctrTitle" idx="4294967295"/>
          </p:nvPr>
        </p:nvSpPr>
        <p:spPr>
          <a:xfrm>
            <a:off x="855300" y="1991850"/>
            <a:ext cx="743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lt1"/>
                </a:solidFill>
              </a:rPr>
              <a:t>401</a:t>
            </a:r>
            <a:endParaRPr sz="9600" dirty="0">
              <a:solidFill>
                <a:schemeClr val="lt1"/>
              </a:solidFill>
            </a:endParaRPr>
          </a:p>
        </p:txBody>
      </p:sp>
      <p:sp>
        <p:nvSpPr>
          <p:cNvPr id="368" name="Google Shape;368;p26"/>
          <p:cNvSpPr txBox="1">
            <a:spLocks noGrp="1"/>
          </p:cNvSpPr>
          <p:nvPr>
            <p:ph type="subTitle" idx="4294967295"/>
          </p:nvPr>
        </p:nvSpPr>
        <p:spPr>
          <a:xfrm>
            <a:off x="977219" y="1385722"/>
            <a:ext cx="7433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Number of RNA – dependent proteins identified: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69" name="Google Shape;369;p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19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E04857-C33E-9A50-97A3-0EB4E2BF717C}"/>
              </a:ext>
            </a:extLst>
          </p:cNvPr>
          <p:cNvSpPr txBox="1"/>
          <p:nvPr/>
        </p:nvSpPr>
        <p:spPr>
          <a:xfrm>
            <a:off x="1809838" y="2972979"/>
            <a:ext cx="57681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out of 4765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ctrTitle"/>
          </p:nvPr>
        </p:nvSpPr>
        <p:spPr>
          <a:xfrm>
            <a:off x="2313859" y="3064124"/>
            <a:ext cx="6081204" cy="65443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did we do?</a:t>
            </a:r>
            <a:endParaRPr dirty="0"/>
          </a:p>
        </p:txBody>
      </p:sp>
      <p:sp>
        <p:nvSpPr>
          <p:cNvPr id="228" name="Google Shape;228;p15"/>
          <p:cNvSpPr txBox="1"/>
          <p:nvPr/>
        </p:nvSpPr>
        <p:spPr>
          <a:xfrm>
            <a:off x="68891" y="2349371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3" name="Graphic 2" descr="Bullseye">
            <a:extLst>
              <a:ext uri="{FF2B5EF4-FFF2-40B4-BE49-F238E27FC236}">
                <a16:creationId xmlns:a16="http://schemas.microsoft.com/office/drawing/2014/main" id="{36DA807C-EE5C-12BB-CA9F-316D3B860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160" y="2817627"/>
            <a:ext cx="1020281" cy="102028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8"/>
          <p:cNvSpPr txBox="1">
            <a:spLocks noGrp="1"/>
          </p:cNvSpPr>
          <p:nvPr>
            <p:ph type="ctrTitle" idx="4294967295"/>
          </p:nvPr>
        </p:nvSpPr>
        <p:spPr>
          <a:xfrm>
            <a:off x="470360" y="540629"/>
            <a:ext cx="4182300" cy="192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Why should you care?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253" name="Google Shape;253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20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54" name="Google Shape;254;p18"/>
          <p:cNvSpPr/>
          <p:nvPr/>
        </p:nvSpPr>
        <p:spPr>
          <a:xfrm>
            <a:off x="4522400" y="1851921"/>
            <a:ext cx="4495770" cy="3291579"/>
          </a:xfrm>
          <a:custGeom>
            <a:avLst/>
            <a:gdLst/>
            <a:ahLst/>
            <a:cxnLst/>
            <a:rect l="l" t="t" r="r" b="b"/>
            <a:pathLst>
              <a:path w="21600" h="21385" extrusionOk="0">
                <a:moveTo>
                  <a:pt x="21600" y="21385"/>
                </a:moveTo>
                <a:lnTo>
                  <a:pt x="21600" y="10472"/>
                </a:lnTo>
                <a:cubicBezTo>
                  <a:pt x="21600" y="8748"/>
                  <a:pt x="20920" y="7155"/>
                  <a:pt x="19816" y="6292"/>
                </a:cubicBezTo>
                <a:lnTo>
                  <a:pt x="12585" y="647"/>
                </a:lnTo>
                <a:cubicBezTo>
                  <a:pt x="11480" y="-215"/>
                  <a:pt x="10120" y="-215"/>
                  <a:pt x="9015" y="647"/>
                </a:cubicBezTo>
                <a:lnTo>
                  <a:pt x="1785" y="6292"/>
                </a:lnTo>
                <a:cubicBezTo>
                  <a:pt x="680" y="7154"/>
                  <a:pt x="0" y="8748"/>
                  <a:pt x="0" y="10472"/>
                </a:cubicBezTo>
                <a:lnTo>
                  <a:pt x="0" y="2138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428625" dist="95250" dir="1620000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raphic 4" descr="Scientist">
            <a:extLst>
              <a:ext uri="{FF2B5EF4-FFF2-40B4-BE49-F238E27FC236}">
                <a16:creationId xmlns:a16="http://schemas.microsoft.com/office/drawing/2014/main" id="{E6FA4469-E2C6-4BC3-A8EE-CF08D42F0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61491" y="2915747"/>
            <a:ext cx="2272706" cy="2272706"/>
          </a:xfrm>
          <a:prstGeom prst="rect">
            <a:avLst/>
          </a:prstGeom>
        </p:spPr>
      </p:pic>
      <p:pic>
        <p:nvPicPr>
          <p:cNvPr id="9" name="Graphic 8" descr="Medicine">
            <a:extLst>
              <a:ext uri="{FF2B5EF4-FFF2-40B4-BE49-F238E27FC236}">
                <a16:creationId xmlns:a16="http://schemas.microsoft.com/office/drawing/2014/main" id="{F3DDA2ED-B544-BB4F-FCAA-48319FEE92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50465" y="3916473"/>
            <a:ext cx="1166018" cy="1166018"/>
          </a:xfrm>
          <a:prstGeom prst="rect">
            <a:avLst/>
          </a:prstGeom>
        </p:spPr>
      </p:pic>
      <p:pic>
        <p:nvPicPr>
          <p:cNvPr id="12" name="Graphic 11" descr="Lightbulb">
            <a:extLst>
              <a:ext uri="{FF2B5EF4-FFF2-40B4-BE49-F238E27FC236}">
                <a16:creationId xmlns:a16="http://schemas.microsoft.com/office/drawing/2014/main" id="{D5C90185-7141-1073-1DEE-5DA4F775F0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36283" y="2915747"/>
            <a:ext cx="760399" cy="76039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9"/>
          <p:cNvSpPr txBox="1">
            <a:spLocks noGrp="1"/>
          </p:cNvSpPr>
          <p:nvPr>
            <p:ph type="body" idx="1"/>
          </p:nvPr>
        </p:nvSpPr>
        <p:spPr>
          <a:xfrm>
            <a:off x="635726" y="1451088"/>
            <a:ext cx="3936274" cy="308607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de-DE" dirty="0"/>
              <a:t>RDP </a:t>
            </a:r>
            <a:r>
              <a:rPr lang="de-DE" dirty="0" err="1"/>
              <a:t>involved</a:t>
            </a:r>
            <a:r>
              <a:rPr lang="de-DE" dirty="0"/>
              <a:t> in </a:t>
            </a:r>
            <a:r>
              <a:rPr lang="de-DE" b="1" dirty="0" err="1"/>
              <a:t>Alzheimer´s</a:t>
            </a:r>
            <a:r>
              <a:rPr lang="de-DE" b="1" dirty="0"/>
              <a:t> Disease</a:t>
            </a:r>
          </a:p>
          <a:p>
            <a:pPr marL="0" lvl="0" indent="0">
              <a:buNone/>
            </a:pP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Important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role</a:t>
            </a:r>
            <a:r>
              <a:rPr lang="de-DE" dirty="0">
                <a:sym typeface="Wingdings" pitchFamily="2" charset="2"/>
              </a:rPr>
              <a:t> in post-</a:t>
            </a:r>
            <a:r>
              <a:rPr lang="de-DE" dirty="0" err="1">
                <a:sym typeface="Wingdings" pitchFamily="2" charset="2"/>
              </a:rPr>
              <a:t>transcriptional</a:t>
            </a:r>
            <a:r>
              <a:rPr lang="de-DE" dirty="0">
                <a:sym typeface="Wingdings" pitchFamily="2" charset="2"/>
              </a:rPr>
              <a:t>/translational </a:t>
            </a:r>
            <a:r>
              <a:rPr lang="de-DE" dirty="0" err="1">
                <a:sym typeface="Wingdings" pitchFamily="2" charset="2"/>
              </a:rPr>
              <a:t>regulation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of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the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cell</a:t>
            </a:r>
            <a:endParaRPr lang="de-DE" dirty="0">
              <a:sym typeface="Wingdings" pitchFamily="2" charset="2"/>
            </a:endParaRPr>
          </a:p>
          <a:p>
            <a:pPr marL="0" lvl="0" indent="0">
              <a:buNone/>
            </a:pP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Downregulated</a:t>
            </a:r>
            <a:r>
              <a:rPr lang="de-DE" dirty="0">
                <a:sym typeface="Wingdings" pitchFamily="2" charset="2"/>
              </a:rPr>
              <a:t> in </a:t>
            </a:r>
            <a:r>
              <a:rPr lang="de-DE" dirty="0" err="1">
                <a:sym typeface="Wingdings" pitchFamily="2" charset="2"/>
              </a:rPr>
              <a:t>degenenerated</a:t>
            </a:r>
            <a:r>
              <a:rPr lang="de-DE" dirty="0">
                <a:sym typeface="Wingdings" pitchFamily="2" charset="2"/>
              </a:rPr>
              <a:t> Neurons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dirty="0">
              <a:sym typeface="Wingdings" pitchFamily="2" charset="2"/>
            </a:endParaRPr>
          </a:p>
          <a:p>
            <a:pPr marL="0" lvl="0" indent="0">
              <a:buNone/>
            </a:pPr>
            <a:r>
              <a:rPr lang="de-DE" b="1" dirty="0">
                <a:sym typeface="Wingdings" pitchFamily="2" charset="2"/>
              </a:rPr>
              <a:t>Possible Drug Target?</a:t>
            </a:r>
            <a:endParaRPr lang="de-DE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73" name="Google Shape;273;p19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PCBP2 </a:t>
            </a:r>
            <a:endParaRPr dirty="0"/>
          </a:p>
        </p:txBody>
      </p:sp>
      <p:sp>
        <p:nvSpPr>
          <p:cNvPr id="275" name="Google Shape;275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276" name="Google Shape;276;p19"/>
          <p:cNvGrpSpPr/>
          <p:nvPr/>
        </p:nvGrpSpPr>
        <p:grpSpPr>
          <a:xfrm>
            <a:off x="135880" y="874786"/>
            <a:ext cx="257118" cy="276131"/>
            <a:chOff x="611175" y="2326900"/>
            <a:chExt cx="362700" cy="389575"/>
          </a:xfrm>
        </p:grpSpPr>
        <p:sp>
          <p:nvSpPr>
            <p:cNvPr id="277" name="Google Shape;277;p19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13" name="Google Shape;198;p12">
            <a:extLst>
              <a:ext uri="{FF2B5EF4-FFF2-40B4-BE49-F238E27FC236}">
                <a16:creationId xmlns:a16="http://schemas.microsoft.com/office/drawing/2014/main" id="{58BB3F2B-8088-DAC5-BEDD-6B10E9B70E6A}"/>
              </a:ext>
            </a:extLst>
          </p:cNvPr>
          <p:cNvPicPr preferRelativeResize="0"/>
          <p:nvPr/>
        </p:nvPicPr>
        <p:blipFill>
          <a:blip r:embed="rId3"/>
          <a:srcRect l="7773" r="7773"/>
          <a:stretch/>
        </p:blipFill>
        <p:spPr>
          <a:xfrm>
            <a:off x="4710007" y="339038"/>
            <a:ext cx="4044927" cy="4465423"/>
          </a:xfrm>
          <a:custGeom>
            <a:avLst/>
            <a:gdLst/>
            <a:ahLst/>
            <a:cxnLst/>
            <a:rect l="l" t="t" r="r" b="b"/>
            <a:pathLst>
              <a:path w="21598" h="21456" extrusionOk="0">
                <a:moveTo>
                  <a:pt x="10800" y="0"/>
                </a:moveTo>
                <a:cubicBezTo>
                  <a:pt x="10183" y="0"/>
                  <a:pt x="9567" y="144"/>
                  <a:pt x="9014" y="430"/>
                </a:cubicBezTo>
                <a:lnTo>
                  <a:pt x="1782" y="4189"/>
                </a:lnTo>
                <a:cubicBezTo>
                  <a:pt x="678" y="4763"/>
                  <a:pt x="0" y="5821"/>
                  <a:pt x="0" y="6968"/>
                </a:cubicBezTo>
                <a:lnTo>
                  <a:pt x="0" y="14485"/>
                </a:lnTo>
                <a:cubicBezTo>
                  <a:pt x="1" y="15633"/>
                  <a:pt x="681" y="16694"/>
                  <a:pt x="1786" y="17268"/>
                </a:cubicBezTo>
                <a:lnTo>
                  <a:pt x="9018" y="21026"/>
                </a:lnTo>
                <a:cubicBezTo>
                  <a:pt x="10122" y="21600"/>
                  <a:pt x="11480" y="21600"/>
                  <a:pt x="12585" y="21026"/>
                </a:cubicBezTo>
                <a:lnTo>
                  <a:pt x="19817" y="17268"/>
                </a:lnTo>
                <a:cubicBezTo>
                  <a:pt x="20922" y="16693"/>
                  <a:pt x="21600" y="15633"/>
                  <a:pt x="21599" y="14485"/>
                </a:cubicBezTo>
                <a:lnTo>
                  <a:pt x="21599" y="6968"/>
                </a:lnTo>
                <a:cubicBezTo>
                  <a:pt x="21599" y="5820"/>
                  <a:pt x="20922" y="4762"/>
                  <a:pt x="19817" y="4189"/>
                </a:cubicBezTo>
                <a:lnTo>
                  <a:pt x="12585" y="430"/>
                </a:lnTo>
                <a:cubicBezTo>
                  <a:pt x="12033" y="144"/>
                  <a:pt x="11416" y="0"/>
                  <a:pt x="108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56A864-9DCB-8E59-EDE4-F2479D828E30}"/>
              </a:ext>
            </a:extLst>
          </p:cNvPr>
          <p:cNvSpPr txBox="1"/>
          <p:nvPr/>
        </p:nvSpPr>
        <p:spPr>
          <a:xfrm>
            <a:off x="4855517" y="4838929"/>
            <a:ext cx="40463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2"/>
                </a:solidFill>
              </a:rPr>
              <a:t>https://</a:t>
            </a:r>
            <a:r>
              <a:rPr lang="en-GB" sz="800" dirty="0" err="1">
                <a:solidFill>
                  <a:schemeClr val="bg2"/>
                </a:solidFill>
              </a:rPr>
              <a:t>www.proteinatlas.org</a:t>
            </a:r>
            <a:r>
              <a:rPr lang="en-GB" sz="800" dirty="0">
                <a:solidFill>
                  <a:schemeClr val="bg2"/>
                </a:solidFill>
              </a:rPr>
              <a:t>/ENSG00000197111-PCBP2/tissue/</a:t>
            </a:r>
            <a:r>
              <a:rPr lang="en-GB" sz="800" dirty="0" err="1">
                <a:solidFill>
                  <a:schemeClr val="bg2"/>
                </a:solidFill>
              </a:rPr>
              <a:t>cerebral+cortex#img</a:t>
            </a:r>
            <a:endParaRPr lang="en-DE" sz="8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9"/>
          <p:cNvSpPr txBox="1">
            <a:spLocks noGrp="1"/>
          </p:cNvSpPr>
          <p:nvPr>
            <p:ph type="body" idx="1"/>
          </p:nvPr>
        </p:nvSpPr>
        <p:spPr>
          <a:xfrm>
            <a:off x="779099" y="1427245"/>
            <a:ext cx="3322637" cy="300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RBP </a:t>
            </a:r>
            <a:r>
              <a:rPr lang="de-DE" dirty="0" err="1"/>
              <a:t>overexpressed</a:t>
            </a:r>
            <a:r>
              <a:rPr lang="de-DE" dirty="0"/>
              <a:t> </a:t>
            </a:r>
            <a:r>
              <a:rPr lang="de-DE" b="1" dirty="0"/>
              <a:t>in </a:t>
            </a:r>
            <a:r>
              <a:rPr lang="de-DE" b="1" dirty="0" err="1"/>
              <a:t>several</a:t>
            </a:r>
            <a:r>
              <a:rPr lang="de-DE" b="1" dirty="0"/>
              <a:t> </a:t>
            </a:r>
            <a:r>
              <a:rPr lang="de-DE" b="1" dirty="0" err="1"/>
              <a:t>cancer</a:t>
            </a:r>
            <a:r>
              <a:rPr lang="de-DE" b="1" dirty="0"/>
              <a:t> </a:t>
            </a:r>
            <a:r>
              <a:rPr lang="de-DE" b="1" dirty="0" err="1"/>
              <a:t>types</a:t>
            </a:r>
            <a:endParaRPr lang="de-DE" b="1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promotes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malignant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cell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growth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through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stabilization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of</a:t>
            </a:r>
            <a:r>
              <a:rPr lang="de-DE" dirty="0">
                <a:sym typeface="Wingdings" pitchFamily="2" charset="2"/>
              </a:rPr>
              <a:t> anti-</a:t>
            </a:r>
            <a:r>
              <a:rPr lang="de-DE" dirty="0" err="1">
                <a:sym typeface="Wingdings" pitchFamily="2" charset="2"/>
              </a:rPr>
              <a:t>apoptotic</a:t>
            </a:r>
            <a:r>
              <a:rPr lang="de-DE" dirty="0">
                <a:sym typeface="Wingdings" pitchFamily="2" charset="2"/>
              </a:rPr>
              <a:t> genes </a:t>
            </a: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DE" dirty="0">
              <a:sym typeface="Wingdings" pitchFamily="2" charset="2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>
                <a:sym typeface="Wingdings" pitchFamily="2" charset="2"/>
              </a:rPr>
              <a:t>Possible Drug Target?</a:t>
            </a:r>
            <a:endParaRPr lang="de-DE" b="1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273" name="Google Shape;273;p19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ELAVL1</a:t>
            </a:r>
            <a:endParaRPr dirty="0"/>
          </a:p>
        </p:txBody>
      </p:sp>
      <p:sp>
        <p:nvSpPr>
          <p:cNvPr id="275" name="Google Shape;275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276" name="Google Shape;276;p19"/>
          <p:cNvGrpSpPr/>
          <p:nvPr/>
        </p:nvGrpSpPr>
        <p:grpSpPr>
          <a:xfrm>
            <a:off x="135880" y="874786"/>
            <a:ext cx="257118" cy="276131"/>
            <a:chOff x="611175" y="2326900"/>
            <a:chExt cx="362700" cy="389575"/>
          </a:xfrm>
        </p:grpSpPr>
        <p:sp>
          <p:nvSpPr>
            <p:cNvPr id="277" name="Google Shape;277;p19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13" name="Google Shape;198;p12">
            <a:extLst>
              <a:ext uri="{FF2B5EF4-FFF2-40B4-BE49-F238E27FC236}">
                <a16:creationId xmlns:a16="http://schemas.microsoft.com/office/drawing/2014/main" id="{58BB3F2B-8088-DAC5-BEDD-6B10E9B70E6A}"/>
              </a:ext>
            </a:extLst>
          </p:cNvPr>
          <p:cNvPicPr preferRelativeResize="0"/>
          <p:nvPr/>
        </p:nvPicPr>
        <p:blipFill>
          <a:blip r:embed="rId3"/>
          <a:srcRect l="3196" r="3196"/>
          <a:stretch/>
        </p:blipFill>
        <p:spPr>
          <a:xfrm>
            <a:off x="4710007" y="339038"/>
            <a:ext cx="4044927" cy="4465423"/>
          </a:xfrm>
          <a:custGeom>
            <a:avLst/>
            <a:gdLst/>
            <a:ahLst/>
            <a:cxnLst/>
            <a:rect l="l" t="t" r="r" b="b"/>
            <a:pathLst>
              <a:path w="21598" h="21456" extrusionOk="0">
                <a:moveTo>
                  <a:pt x="10800" y="0"/>
                </a:moveTo>
                <a:cubicBezTo>
                  <a:pt x="10183" y="0"/>
                  <a:pt x="9567" y="144"/>
                  <a:pt x="9014" y="430"/>
                </a:cubicBezTo>
                <a:lnTo>
                  <a:pt x="1782" y="4189"/>
                </a:lnTo>
                <a:cubicBezTo>
                  <a:pt x="678" y="4763"/>
                  <a:pt x="0" y="5821"/>
                  <a:pt x="0" y="6968"/>
                </a:cubicBezTo>
                <a:lnTo>
                  <a:pt x="0" y="14485"/>
                </a:lnTo>
                <a:cubicBezTo>
                  <a:pt x="1" y="15633"/>
                  <a:pt x="681" y="16694"/>
                  <a:pt x="1786" y="17268"/>
                </a:cubicBezTo>
                <a:lnTo>
                  <a:pt x="9018" y="21026"/>
                </a:lnTo>
                <a:cubicBezTo>
                  <a:pt x="10122" y="21600"/>
                  <a:pt x="11480" y="21600"/>
                  <a:pt x="12585" y="21026"/>
                </a:cubicBezTo>
                <a:lnTo>
                  <a:pt x="19817" y="17268"/>
                </a:lnTo>
                <a:cubicBezTo>
                  <a:pt x="20922" y="16693"/>
                  <a:pt x="21600" y="15633"/>
                  <a:pt x="21599" y="14485"/>
                </a:cubicBezTo>
                <a:lnTo>
                  <a:pt x="21599" y="6968"/>
                </a:lnTo>
                <a:cubicBezTo>
                  <a:pt x="21599" y="5820"/>
                  <a:pt x="20922" y="4762"/>
                  <a:pt x="19817" y="4189"/>
                </a:cubicBezTo>
                <a:lnTo>
                  <a:pt x="12585" y="430"/>
                </a:lnTo>
                <a:cubicBezTo>
                  <a:pt x="12033" y="144"/>
                  <a:pt x="11416" y="0"/>
                  <a:pt x="108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25903E-C503-934A-5631-2458AAE18A34}"/>
              </a:ext>
            </a:extLst>
          </p:cNvPr>
          <p:cNvSpPr txBox="1"/>
          <p:nvPr/>
        </p:nvSpPr>
        <p:spPr>
          <a:xfrm>
            <a:off x="4572000" y="4838929"/>
            <a:ext cx="48942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bg2"/>
                </a:solidFill>
              </a:rPr>
              <a:t>https://</a:t>
            </a:r>
            <a:r>
              <a:rPr lang="en-GB" sz="800" dirty="0" err="1">
                <a:solidFill>
                  <a:schemeClr val="bg2"/>
                </a:solidFill>
              </a:rPr>
              <a:t>www.proteinatlas.org</a:t>
            </a:r>
            <a:r>
              <a:rPr lang="en-GB" sz="800" dirty="0">
                <a:solidFill>
                  <a:schemeClr val="bg2"/>
                </a:solidFill>
              </a:rPr>
              <a:t>/ENSG00000066044-ELAVL1/pathology/</a:t>
            </a:r>
            <a:r>
              <a:rPr lang="en-GB" sz="800" dirty="0" err="1">
                <a:solidFill>
                  <a:schemeClr val="bg2"/>
                </a:solidFill>
              </a:rPr>
              <a:t>colorectal+cancer#img</a:t>
            </a:r>
            <a:endParaRPr lang="en-DE" sz="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72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1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Outlook on </a:t>
            </a:r>
            <a:r>
              <a:rPr lang="de-DE" dirty="0" err="1"/>
              <a:t>the</a:t>
            </a:r>
            <a:r>
              <a:rPr lang="de-DE" dirty="0"/>
              <a:t> Future</a:t>
            </a:r>
            <a:endParaRPr dirty="0"/>
          </a:p>
        </p:txBody>
      </p:sp>
      <p:sp>
        <p:nvSpPr>
          <p:cNvPr id="300" name="Google Shape;300;p21"/>
          <p:cNvSpPr txBox="1">
            <a:spLocks noGrp="1"/>
          </p:cNvSpPr>
          <p:nvPr>
            <p:ph type="body" idx="1"/>
          </p:nvPr>
        </p:nvSpPr>
        <p:spPr>
          <a:xfrm>
            <a:off x="779100" y="1655950"/>
            <a:ext cx="3108600" cy="28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de-DE" dirty="0" err="1"/>
              <a:t>From</a:t>
            </a:r>
            <a:r>
              <a:rPr lang="de-DE" dirty="0"/>
              <a:t> a </a:t>
            </a:r>
            <a:r>
              <a:rPr lang="de-DE" dirty="0" err="1"/>
              <a:t>biological</a:t>
            </a:r>
            <a:r>
              <a:rPr lang="de-DE" dirty="0"/>
              <a:t> </a:t>
            </a:r>
            <a:r>
              <a:rPr lang="de-DE" dirty="0" err="1"/>
              <a:t>perspective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de-DE" dirty="0"/>
              <a:t>Looking at </a:t>
            </a:r>
            <a:r>
              <a:rPr lang="de-DE" dirty="0" err="1"/>
              <a:t>our</a:t>
            </a:r>
            <a:r>
              <a:rPr lang="de-DE" dirty="0"/>
              <a:t> code</a:t>
            </a:r>
            <a:endParaRPr dirty="0"/>
          </a:p>
        </p:txBody>
      </p:sp>
      <p:sp>
        <p:nvSpPr>
          <p:cNvPr id="301" name="Google Shape;301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05" name="Google Shape;305;p21"/>
          <p:cNvPicPr preferRelativeResize="0"/>
          <p:nvPr/>
        </p:nvPicPr>
        <p:blipFill rotWithShape="1">
          <a:blip r:embed="rId3">
            <a:alphaModFix/>
          </a:blip>
          <a:srcRect t="19518" b="7269"/>
          <a:stretch/>
        </p:blipFill>
        <p:spPr>
          <a:xfrm>
            <a:off x="4434538" y="1851989"/>
            <a:ext cx="4495770" cy="32914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98" y="0"/>
                </a:moveTo>
                <a:cubicBezTo>
                  <a:pt x="10182" y="0"/>
                  <a:pt x="9569" y="218"/>
                  <a:pt x="9017" y="653"/>
                </a:cubicBezTo>
                <a:lnTo>
                  <a:pt x="1785" y="6357"/>
                </a:lnTo>
                <a:cubicBezTo>
                  <a:pt x="681" y="7228"/>
                  <a:pt x="0" y="8834"/>
                  <a:pt x="0" y="10576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0576"/>
                </a:lnTo>
                <a:cubicBezTo>
                  <a:pt x="21600" y="8834"/>
                  <a:pt x="20919" y="7228"/>
                  <a:pt x="19815" y="6357"/>
                </a:cubicBezTo>
                <a:lnTo>
                  <a:pt x="12583" y="653"/>
                </a:lnTo>
                <a:cubicBezTo>
                  <a:pt x="12031" y="218"/>
                  <a:pt x="11414" y="0"/>
                  <a:pt x="10798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2"/>
          <p:cNvSpPr txBox="1">
            <a:spLocks noGrp="1"/>
          </p:cNvSpPr>
          <p:nvPr>
            <p:ph type="title" idx="4294967295"/>
          </p:nvPr>
        </p:nvSpPr>
        <p:spPr>
          <a:xfrm>
            <a:off x="5142334" y="0"/>
            <a:ext cx="3612600" cy="109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bg1"/>
                </a:solidFill>
              </a:rPr>
              <a:t>We´re looking forward to your questions!</a:t>
            </a:r>
          </a:p>
        </p:txBody>
      </p:sp>
      <p:sp>
        <p:nvSpPr>
          <p:cNvPr id="311" name="Google Shape;311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24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72FEF-AD8E-729E-55DE-9A43A1769854}"/>
              </a:ext>
            </a:extLst>
          </p:cNvPr>
          <p:cNvSpPr txBox="1"/>
          <p:nvPr/>
        </p:nvSpPr>
        <p:spPr>
          <a:xfrm>
            <a:off x="0" y="4912619"/>
            <a:ext cx="57633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bg1"/>
                </a:solidFill>
              </a:rPr>
              <a:t>Credits: David </a:t>
            </a:r>
            <a:r>
              <a:rPr lang="en-GB" sz="900" dirty="0" err="1">
                <a:solidFill>
                  <a:schemeClr val="bg1"/>
                </a:solidFill>
              </a:rPr>
              <a:t>Meves</a:t>
            </a:r>
            <a:endParaRPr lang="en-DE" sz="9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AC52D-35FD-4C27-B474-9ABA818FF3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FB80677-172C-2B81-B4E5-CC2736E622C2}"/>
              </a:ext>
            </a:extLst>
          </p:cNvPr>
          <p:cNvGrpSpPr/>
          <p:nvPr/>
        </p:nvGrpSpPr>
        <p:grpSpPr>
          <a:xfrm>
            <a:off x="1902264" y="3098145"/>
            <a:ext cx="3967313" cy="2045306"/>
            <a:chOff x="2565612" y="2573006"/>
            <a:chExt cx="7059500" cy="3732904"/>
          </a:xfrm>
        </p:grpSpPr>
        <p:sp>
          <p:nvSpPr>
            <p:cNvPr id="6" name="Shape">
              <a:extLst>
                <a:ext uri="{FF2B5EF4-FFF2-40B4-BE49-F238E27FC236}">
                  <a16:creationId xmlns:a16="http://schemas.microsoft.com/office/drawing/2014/main" id="{2B20E09B-D2B8-D3DD-8A87-CBAE96D8EAC1}"/>
                </a:ext>
              </a:extLst>
            </p:cNvPr>
            <p:cNvSpPr/>
            <p:nvPr/>
          </p:nvSpPr>
          <p:spPr>
            <a:xfrm>
              <a:off x="4098041" y="2974953"/>
              <a:ext cx="724418" cy="1101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534" extrusionOk="0">
                  <a:moveTo>
                    <a:pt x="8838" y="21534"/>
                  </a:moveTo>
                  <a:lnTo>
                    <a:pt x="13495" y="10955"/>
                  </a:lnTo>
                  <a:lnTo>
                    <a:pt x="19455" y="5935"/>
                  </a:lnTo>
                  <a:cubicBezTo>
                    <a:pt x="21197" y="4463"/>
                    <a:pt x="21600" y="2524"/>
                    <a:pt x="20647" y="830"/>
                  </a:cubicBezTo>
                  <a:cubicBezTo>
                    <a:pt x="20426" y="425"/>
                    <a:pt x="19968" y="143"/>
                    <a:pt x="19363" y="44"/>
                  </a:cubicBezTo>
                  <a:cubicBezTo>
                    <a:pt x="18758" y="-66"/>
                    <a:pt x="18171" y="32"/>
                    <a:pt x="17713" y="314"/>
                  </a:cubicBezTo>
                  <a:lnTo>
                    <a:pt x="9571" y="5174"/>
                  </a:lnTo>
                  <a:cubicBezTo>
                    <a:pt x="7041" y="6684"/>
                    <a:pt x="5372" y="8414"/>
                    <a:pt x="4309" y="10636"/>
                  </a:cubicBezTo>
                  <a:lnTo>
                    <a:pt x="0" y="19693"/>
                  </a:lnTo>
                  <a:lnTo>
                    <a:pt x="8838" y="21534"/>
                  </a:lnTo>
                  <a:close/>
                </a:path>
              </a:pathLst>
            </a:custGeom>
            <a:solidFill>
              <a:srgbClr val="CF8962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7" name="Shape">
              <a:extLst>
                <a:ext uri="{FF2B5EF4-FFF2-40B4-BE49-F238E27FC236}">
                  <a16:creationId xmlns:a16="http://schemas.microsoft.com/office/drawing/2014/main" id="{6FCD42A5-A03D-B5E8-91C3-40A80395D6A6}"/>
                </a:ext>
              </a:extLst>
            </p:cNvPr>
            <p:cNvSpPr/>
            <p:nvPr/>
          </p:nvSpPr>
          <p:spPr>
            <a:xfrm>
              <a:off x="4173407" y="2799102"/>
              <a:ext cx="724418" cy="110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534" extrusionOk="0">
                  <a:moveTo>
                    <a:pt x="8838" y="21534"/>
                  </a:moveTo>
                  <a:lnTo>
                    <a:pt x="13495" y="10949"/>
                  </a:lnTo>
                  <a:lnTo>
                    <a:pt x="19455" y="5932"/>
                  </a:lnTo>
                  <a:cubicBezTo>
                    <a:pt x="21197" y="4460"/>
                    <a:pt x="21600" y="2522"/>
                    <a:pt x="20647" y="829"/>
                  </a:cubicBezTo>
                  <a:cubicBezTo>
                    <a:pt x="20426" y="425"/>
                    <a:pt x="19968" y="143"/>
                    <a:pt x="19363" y="44"/>
                  </a:cubicBezTo>
                  <a:cubicBezTo>
                    <a:pt x="18758" y="-66"/>
                    <a:pt x="18171" y="32"/>
                    <a:pt x="17713" y="314"/>
                  </a:cubicBezTo>
                  <a:lnTo>
                    <a:pt x="9571" y="5171"/>
                  </a:lnTo>
                  <a:cubicBezTo>
                    <a:pt x="7041" y="6680"/>
                    <a:pt x="5372" y="8410"/>
                    <a:pt x="4309" y="10630"/>
                  </a:cubicBezTo>
                  <a:lnTo>
                    <a:pt x="0" y="19682"/>
                  </a:lnTo>
                  <a:lnTo>
                    <a:pt x="8838" y="21534"/>
                  </a:lnTo>
                  <a:close/>
                </a:path>
              </a:pathLst>
            </a:custGeom>
            <a:solidFill>
              <a:srgbClr val="E1936A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8" name="Shape">
              <a:extLst>
                <a:ext uri="{FF2B5EF4-FFF2-40B4-BE49-F238E27FC236}">
                  <a16:creationId xmlns:a16="http://schemas.microsoft.com/office/drawing/2014/main" id="{2CF16D92-0BC7-1184-2558-AF72B713FD0C}"/>
                </a:ext>
              </a:extLst>
            </p:cNvPr>
            <p:cNvSpPr/>
            <p:nvPr/>
          </p:nvSpPr>
          <p:spPr>
            <a:xfrm>
              <a:off x="4248773" y="2573006"/>
              <a:ext cx="724417" cy="110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534" extrusionOk="0">
                  <a:moveTo>
                    <a:pt x="8838" y="21534"/>
                  </a:moveTo>
                  <a:lnTo>
                    <a:pt x="13495" y="10949"/>
                  </a:lnTo>
                  <a:lnTo>
                    <a:pt x="19455" y="5932"/>
                  </a:lnTo>
                  <a:cubicBezTo>
                    <a:pt x="21197" y="4460"/>
                    <a:pt x="21600" y="2522"/>
                    <a:pt x="20647" y="829"/>
                  </a:cubicBezTo>
                  <a:cubicBezTo>
                    <a:pt x="20426" y="425"/>
                    <a:pt x="19968" y="143"/>
                    <a:pt x="19363" y="44"/>
                  </a:cubicBezTo>
                  <a:cubicBezTo>
                    <a:pt x="18758" y="-66"/>
                    <a:pt x="18171" y="32"/>
                    <a:pt x="17713" y="314"/>
                  </a:cubicBezTo>
                  <a:lnTo>
                    <a:pt x="9571" y="5171"/>
                  </a:lnTo>
                  <a:cubicBezTo>
                    <a:pt x="7041" y="6680"/>
                    <a:pt x="5372" y="8410"/>
                    <a:pt x="4309" y="10630"/>
                  </a:cubicBezTo>
                  <a:lnTo>
                    <a:pt x="0" y="19682"/>
                  </a:lnTo>
                  <a:lnTo>
                    <a:pt x="8838" y="21534"/>
                  </a:lnTo>
                  <a:close/>
                </a:path>
              </a:pathLst>
            </a:custGeom>
            <a:solidFill>
              <a:srgbClr val="F09D71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F3781023-45B9-11A0-E67B-DB535DF3016B}"/>
                </a:ext>
              </a:extLst>
            </p:cNvPr>
            <p:cNvSpPr/>
            <p:nvPr/>
          </p:nvSpPr>
          <p:spPr>
            <a:xfrm>
              <a:off x="7370152" y="2974954"/>
              <a:ext cx="724418" cy="110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534" extrusionOk="0">
                  <a:moveTo>
                    <a:pt x="12312" y="21534"/>
                  </a:moveTo>
                  <a:lnTo>
                    <a:pt x="7655" y="10961"/>
                  </a:lnTo>
                  <a:lnTo>
                    <a:pt x="1695" y="5932"/>
                  </a:lnTo>
                  <a:cubicBezTo>
                    <a:pt x="-47" y="4460"/>
                    <a:pt x="-450" y="2522"/>
                    <a:pt x="503" y="829"/>
                  </a:cubicBezTo>
                  <a:cubicBezTo>
                    <a:pt x="724" y="425"/>
                    <a:pt x="1182" y="143"/>
                    <a:pt x="1787" y="44"/>
                  </a:cubicBezTo>
                  <a:cubicBezTo>
                    <a:pt x="2392" y="-66"/>
                    <a:pt x="2979" y="32"/>
                    <a:pt x="3437" y="314"/>
                  </a:cubicBezTo>
                  <a:lnTo>
                    <a:pt x="11579" y="5171"/>
                  </a:lnTo>
                  <a:cubicBezTo>
                    <a:pt x="14109" y="6680"/>
                    <a:pt x="15778" y="8410"/>
                    <a:pt x="16841" y="10630"/>
                  </a:cubicBezTo>
                  <a:lnTo>
                    <a:pt x="21150" y="19682"/>
                  </a:lnTo>
                  <a:lnTo>
                    <a:pt x="12312" y="21534"/>
                  </a:lnTo>
                  <a:close/>
                </a:path>
              </a:pathLst>
            </a:custGeom>
            <a:solidFill>
              <a:srgbClr val="CF8962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176DBE25-0B7B-879C-AB91-4018E64E5F3F}"/>
                </a:ext>
              </a:extLst>
            </p:cNvPr>
            <p:cNvSpPr/>
            <p:nvPr/>
          </p:nvSpPr>
          <p:spPr>
            <a:xfrm>
              <a:off x="7294787" y="2799102"/>
              <a:ext cx="724418" cy="110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534" extrusionOk="0">
                  <a:moveTo>
                    <a:pt x="12312" y="21534"/>
                  </a:moveTo>
                  <a:lnTo>
                    <a:pt x="7655" y="10949"/>
                  </a:lnTo>
                  <a:lnTo>
                    <a:pt x="1695" y="5932"/>
                  </a:lnTo>
                  <a:cubicBezTo>
                    <a:pt x="-47" y="4460"/>
                    <a:pt x="-450" y="2522"/>
                    <a:pt x="503" y="829"/>
                  </a:cubicBezTo>
                  <a:cubicBezTo>
                    <a:pt x="724" y="425"/>
                    <a:pt x="1182" y="143"/>
                    <a:pt x="1787" y="44"/>
                  </a:cubicBezTo>
                  <a:cubicBezTo>
                    <a:pt x="2392" y="-66"/>
                    <a:pt x="2979" y="32"/>
                    <a:pt x="3437" y="314"/>
                  </a:cubicBezTo>
                  <a:lnTo>
                    <a:pt x="11579" y="5171"/>
                  </a:lnTo>
                  <a:cubicBezTo>
                    <a:pt x="14109" y="6680"/>
                    <a:pt x="15778" y="8410"/>
                    <a:pt x="16841" y="10630"/>
                  </a:cubicBezTo>
                  <a:lnTo>
                    <a:pt x="21150" y="19682"/>
                  </a:lnTo>
                  <a:lnTo>
                    <a:pt x="12312" y="21534"/>
                  </a:lnTo>
                  <a:close/>
                </a:path>
              </a:pathLst>
            </a:custGeom>
            <a:solidFill>
              <a:srgbClr val="E1936A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8A3DC69E-F625-FC4B-64D2-51ADD089ABC5}"/>
                </a:ext>
              </a:extLst>
            </p:cNvPr>
            <p:cNvSpPr/>
            <p:nvPr/>
          </p:nvSpPr>
          <p:spPr>
            <a:xfrm>
              <a:off x="7219421" y="2573006"/>
              <a:ext cx="724418" cy="110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534" extrusionOk="0">
                  <a:moveTo>
                    <a:pt x="12312" y="21534"/>
                  </a:moveTo>
                  <a:lnTo>
                    <a:pt x="7655" y="10949"/>
                  </a:lnTo>
                  <a:lnTo>
                    <a:pt x="1695" y="5932"/>
                  </a:lnTo>
                  <a:cubicBezTo>
                    <a:pt x="-47" y="4460"/>
                    <a:pt x="-450" y="2522"/>
                    <a:pt x="503" y="829"/>
                  </a:cubicBezTo>
                  <a:cubicBezTo>
                    <a:pt x="724" y="425"/>
                    <a:pt x="1182" y="143"/>
                    <a:pt x="1787" y="44"/>
                  </a:cubicBezTo>
                  <a:cubicBezTo>
                    <a:pt x="2392" y="-66"/>
                    <a:pt x="2979" y="32"/>
                    <a:pt x="3437" y="314"/>
                  </a:cubicBezTo>
                  <a:lnTo>
                    <a:pt x="11579" y="5171"/>
                  </a:lnTo>
                  <a:cubicBezTo>
                    <a:pt x="14109" y="6680"/>
                    <a:pt x="15778" y="8410"/>
                    <a:pt x="16841" y="10630"/>
                  </a:cubicBezTo>
                  <a:lnTo>
                    <a:pt x="21150" y="19682"/>
                  </a:lnTo>
                  <a:lnTo>
                    <a:pt x="12312" y="21534"/>
                  </a:lnTo>
                  <a:close/>
                </a:path>
              </a:pathLst>
            </a:custGeom>
            <a:solidFill>
              <a:srgbClr val="F09D71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BE7814D-4A25-2D71-0FA8-9D2D41A86560}"/>
                </a:ext>
              </a:extLst>
            </p:cNvPr>
            <p:cNvGrpSpPr/>
            <p:nvPr/>
          </p:nvGrpSpPr>
          <p:grpSpPr>
            <a:xfrm>
              <a:off x="5508635" y="2780261"/>
              <a:ext cx="1174731" cy="3314311"/>
              <a:chOff x="5508635" y="2780261"/>
              <a:chExt cx="1174731" cy="3314311"/>
            </a:xfrm>
          </p:grpSpPr>
          <p:sp>
            <p:nvSpPr>
              <p:cNvPr id="22" name="Shape">
                <a:extLst>
                  <a:ext uri="{FF2B5EF4-FFF2-40B4-BE49-F238E27FC236}">
                    <a16:creationId xmlns:a16="http://schemas.microsoft.com/office/drawing/2014/main" id="{A52FF0B4-7277-26C5-1460-DC7FEEDF7EDD}"/>
                  </a:ext>
                </a:extLst>
              </p:cNvPr>
              <p:cNvSpPr/>
              <p:nvPr/>
            </p:nvSpPr>
            <p:spPr>
              <a:xfrm>
                <a:off x="5873672" y="3960981"/>
                <a:ext cx="444656" cy="11525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353" y="1784"/>
                    </a:moveTo>
                    <a:lnTo>
                      <a:pt x="7353" y="21600"/>
                    </a:lnTo>
                    <a:lnTo>
                      <a:pt x="0" y="21600"/>
                    </a:lnTo>
                    <a:lnTo>
                      <a:pt x="0" y="2715"/>
                    </a:lnTo>
                    <a:lnTo>
                      <a:pt x="7353" y="1784"/>
                    </a:lnTo>
                    <a:lnTo>
                      <a:pt x="7353" y="1784"/>
                    </a:lnTo>
                    <a:close/>
                    <a:moveTo>
                      <a:pt x="21600" y="0"/>
                    </a:moveTo>
                    <a:lnTo>
                      <a:pt x="21600" y="21600"/>
                    </a:lnTo>
                    <a:lnTo>
                      <a:pt x="14247" y="21600"/>
                    </a:lnTo>
                    <a:lnTo>
                      <a:pt x="14247" y="931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867BD294-EC02-76D7-361E-D2A76F4AF284}"/>
                  </a:ext>
                </a:extLst>
              </p:cNvPr>
              <p:cNvGrpSpPr/>
              <p:nvPr/>
            </p:nvGrpSpPr>
            <p:grpSpPr>
              <a:xfrm>
                <a:off x="5709125" y="5088446"/>
                <a:ext cx="773751" cy="1006126"/>
                <a:chOff x="5724676" y="5088446"/>
                <a:chExt cx="773751" cy="1006126"/>
              </a:xfrm>
            </p:grpSpPr>
            <p:sp>
              <p:nvSpPr>
                <p:cNvPr id="25" name="Shape">
                  <a:extLst>
                    <a:ext uri="{FF2B5EF4-FFF2-40B4-BE49-F238E27FC236}">
                      <a16:creationId xmlns:a16="http://schemas.microsoft.com/office/drawing/2014/main" id="{4836AA03-990C-7921-5224-AAEE28313EAE}"/>
                    </a:ext>
                  </a:extLst>
                </p:cNvPr>
                <p:cNvSpPr/>
                <p:nvPr/>
              </p:nvSpPr>
              <p:spPr>
                <a:xfrm>
                  <a:off x="6001016" y="5967707"/>
                  <a:ext cx="229865" cy="1268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cubicBezTo>
                        <a:pt x="16761" y="0"/>
                        <a:pt x="21600" y="4812"/>
                        <a:pt x="21600" y="10800"/>
                      </a:cubicBezTo>
                      <a:cubicBezTo>
                        <a:pt x="21600" y="16788"/>
                        <a:pt x="16761" y="21600"/>
                        <a:pt x="10800" y="21600"/>
                      </a:cubicBezTo>
                      <a:cubicBezTo>
                        <a:pt x="4839" y="21600"/>
                        <a:pt x="0" y="16788"/>
                        <a:pt x="0" y="10800"/>
                      </a:cubicBezTo>
                      <a:cubicBezTo>
                        <a:pt x="0" y="4812"/>
                        <a:pt x="4839" y="0"/>
                        <a:pt x="10800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12700">
                  <a:miter lim="400000"/>
                </a:ln>
              </p:spPr>
              <p:txBody>
                <a:bodyPr lIns="28575" tIns="28575" rIns="28575" bIns="28575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sz="2250"/>
                </a:p>
              </p:txBody>
            </p:sp>
            <p:sp>
              <p:nvSpPr>
                <p:cNvPr id="26" name="Shape">
                  <a:extLst>
                    <a:ext uri="{FF2B5EF4-FFF2-40B4-BE49-F238E27FC236}">
                      <a16:creationId xmlns:a16="http://schemas.microsoft.com/office/drawing/2014/main" id="{ED6C7C56-C36D-7360-11BD-E9DF4207867E}"/>
                    </a:ext>
                  </a:extLst>
                </p:cNvPr>
                <p:cNvSpPr/>
                <p:nvPr/>
              </p:nvSpPr>
              <p:spPr>
                <a:xfrm>
                  <a:off x="5724676" y="5088446"/>
                  <a:ext cx="773751" cy="9527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17143"/>
                      </a:lnTo>
                      <a:cubicBezTo>
                        <a:pt x="0" y="17727"/>
                        <a:pt x="368" y="18268"/>
                        <a:pt x="964" y="18581"/>
                      </a:cubicBezTo>
                      <a:lnTo>
                        <a:pt x="5628" y="21030"/>
                      </a:lnTo>
                      <a:cubicBezTo>
                        <a:pt x="6329" y="21401"/>
                        <a:pt x="7153" y="21600"/>
                        <a:pt x="7995" y="21600"/>
                      </a:cubicBezTo>
                      <a:lnTo>
                        <a:pt x="13605" y="21600"/>
                      </a:lnTo>
                      <a:cubicBezTo>
                        <a:pt x="14447" y="21600"/>
                        <a:pt x="15271" y="21401"/>
                        <a:pt x="15972" y="21030"/>
                      </a:cubicBezTo>
                      <a:lnTo>
                        <a:pt x="20636" y="18581"/>
                      </a:lnTo>
                      <a:cubicBezTo>
                        <a:pt x="21232" y="18268"/>
                        <a:pt x="21600" y="17727"/>
                        <a:pt x="21600" y="17143"/>
                      </a:cubicBez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12700">
                  <a:miter lim="400000"/>
                </a:ln>
              </p:spPr>
              <p:txBody>
                <a:bodyPr lIns="28575" tIns="28575" rIns="28575" bIns="28575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sz="2250"/>
                </a:p>
              </p:txBody>
            </p:sp>
            <p:sp>
              <p:nvSpPr>
                <p:cNvPr id="27" name="Shape">
                  <a:extLst>
                    <a:ext uri="{FF2B5EF4-FFF2-40B4-BE49-F238E27FC236}">
                      <a16:creationId xmlns:a16="http://schemas.microsoft.com/office/drawing/2014/main" id="{758FA7FA-E196-3FF1-17BE-62510F187077}"/>
                    </a:ext>
                  </a:extLst>
                </p:cNvPr>
                <p:cNvSpPr/>
                <p:nvPr/>
              </p:nvSpPr>
              <p:spPr>
                <a:xfrm>
                  <a:off x="5724676" y="5113567"/>
                  <a:ext cx="773751" cy="7285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2066"/>
                      </a:moveTo>
                      <a:cubicBezTo>
                        <a:pt x="7206" y="10186"/>
                        <a:pt x="14394" y="8305"/>
                        <a:pt x="21600" y="6424"/>
                      </a:cubicBezTo>
                      <a:cubicBezTo>
                        <a:pt x="21600" y="7448"/>
                        <a:pt x="21600" y="8472"/>
                        <a:pt x="21600" y="9515"/>
                      </a:cubicBezTo>
                      <a:cubicBezTo>
                        <a:pt x="14394" y="11396"/>
                        <a:pt x="7206" y="13277"/>
                        <a:pt x="0" y="15157"/>
                      </a:cubicBezTo>
                      <a:cubicBezTo>
                        <a:pt x="0" y="14133"/>
                        <a:pt x="0" y="13090"/>
                        <a:pt x="0" y="12066"/>
                      </a:cubicBezTo>
                      <a:lnTo>
                        <a:pt x="0" y="12066"/>
                      </a:lnTo>
                      <a:close/>
                      <a:moveTo>
                        <a:pt x="0" y="5642"/>
                      </a:moveTo>
                      <a:lnTo>
                        <a:pt x="0" y="8733"/>
                      </a:lnTo>
                      <a:lnTo>
                        <a:pt x="21600" y="3091"/>
                      </a:lnTo>
                      <a:lnTo>
                        <a:pt x="21600" y="0"/>
                      </a:lnTo>
                      <a:lnTo>
                        <a:pt x="0" y="5642"/>
                      </a:lnTo>
                      <a:lnTo>
                        <a:pt x="0" y="5642"/>
                      </a:lnTo>
                      <a:close/>
                      <a:moveTo>
                        <a:pt x="0" y="18509"/>
                      </a:moveTo>
                      <a:lnTo>
                        <a:pt x="0" y="21600"/>
                      </a:lnTo>
                      <a:lnTo>
                        <a:pt x="21600" y="15939"/>
                      </a:lnTo>
                      <a:lnTo>
                        <a:pt x="21600" y="12848"/>
                      </a:lnTo>
                      <a:lnTo>
                        <a:pt x="0" y="18509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12700">
                  <a:miter lim="400000"/>
                </a:ln>
              </p:spPr>
              <p:txBody>
                <a:bodyPr lIns="28575" tIns="28575" rIns="28575" bIns="28575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sz="2250"/>
                </a:p>
              </p:txBody>
            </p:sp>
          </p:grpSp>
          <p:sp>
            <p:nvSpPr>
              <p:cNvPr id="24" name="Shape">
                <a:extLst>
                  <a:ext uri="{FF2B5EF4-FFF2-40B4-BE49-F238E27FC236}">
                    <a16:creationId xmlns:a16="http://schemas.microsoft.com/office/drawing/2014/main" id="{6AD9C125-E749-DA51-D392-F9AAC5FB2EE0}"/>
                  </a:ext>
                </a:extLst>
              </p:cNvPr>
              <p:cNvSpPr/>
              <p:nvPr/>
            </p:nvSpPr>
            <p:spPr>
              <a:xfrm>
                <a:off x="5508635" y="2780261"/>
                <a:ext cx="1174731" cy="11381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59" h="21230" extrusionOk="0">
                    <a:moveTo>
                      <a:pt x="1556" y="10423"/>
                    </a:moveTo>
                    <a:cubicBezTo>
                      <a:pt x="7355" y="9234"/>
                      <a:pt x="13136" y="8064"/>
                      <a:pt x="18935" y="6875"/>
                    </a:cubicBezTo>
                    <a:cubicBezTo>
                      <a:pt x="19969" y="6665"/>
                      <a:pt x="21003" y="7365"/>
                      <a:pt x="21207" y="8431"/>
                    </a:cubicBezTo>
                    <a:lnTo>
                      <a:pt x="21207" y="8431"/>
                    </a:lnTo>
                    <a:cubicBezTo>
                      <a:pt x="21410" y="9497"/>
                      <a:pt x="20732" y="10563"/>
                      <a:pt x="19681" y="10772"/>
                    </a:cubicBezTo>
                    <a:cubicBezTo>
                      <a:pt x="13882" y="11961"/>
                      <a:pt x="8101" y="13132"/>
                      <a:pt x="2302" y="14320"/>
                    </a:cubicBezTo>
                    <a:cubicBezTo>
                      <a:pt x="1268" y="14530"/>
                      <a:pt x="234" y="13831"/>
                      <a:pt x="30" y="12747"/>
                    </a:cubicBezTo>
                    <a:lnTo>
                      <a:pt x="30" y="12747"/>
                    </a:lnTo>
                    <a:cubicBezTo>
                      <a:pt x="-156" y="11698"/>
                      <a:pt x="522" y="10632"/>
                      <a:pt x="1556" y="10423"/>
                    </a:cubicBezTo>
                    <a:lnTo>
                      <a:pt x="1556" y="10423"/>
                    </a:lnTo>
                    <a:close/>
                    <a:moveTo>
                      <a:pt x="1556" y="3572"/>
                    </a:moveTo>
                    <a:cubicBezTo>
                      <a:pt x="522" y="3782"/>
                      <a:pt x="-173" y="4831"/>
                      <a:pt x="47" y="5914"/>
                    </a:cubicBezTo>
                    <a:lnTo>
                      <a:pt x="47" y="5914"/>
                    </a:lnTo>
                    <a:cubicBezTo>
                      <a:pt x="251" y="6980"/>
                      <a:pt x="1268" y="7697"/>
                      <a:pt x="2319" y="7487"/>
                    </a:cubicBezTo>
                    <a:lnTo>
                      <a:pt x="19698" y="3939"/>
                    </a:lnTo>
                    <a:cubicBezTo>
                      <a:pt x="20732" y="3730"/>
                      <a:pt x="21427" y="2681"/>
                      <a:pt x="21224" y="1598"/>
                    </a:cubicBezTo>
                    <a:lnTo>
                      <a:pt x="21224" y="1598"/>
                    </a:lnTo>
                    <a:cubicBezTo>
                      <a:pt x="21020" y="532"/>
                      <a:pt x="20003" y="-185"/>
                      <a:pt x="18952" y="42"/>
                    </a:cubicBezTo>
                    <a:lnTo>
                      <a:pt x="1556" y="3572"/>
                    </a:lnTo>
                    <a:lnTo>
                      <a:pt x="1556" y="3572"/>
                    </a:lnTo>
                    <a:close/>
                    <a:moveTo>
                      <a:pt x="1556" y="17291"/>
                    </a:moveTo>
                    <a:cubicBezTo>
                      <a:pt x="522" y="17500"/>
                      <a:pt x="-173" y="18549"/>
                      <a:pt x="47" y="19632"/>
                    </a:cubicBezTo>
                    <a:lnTo>
                      <a:pt x="47" y="19632"/>
                    </a:lnTo>
                    <a:cubicBezTo>
                      <a:pt x="251" y="20698"/>
                      <a:pt x="1268" y="21415"/>
                      <a:pt x="2319" y="21188"/>
                    </a:cubicBezTo>
                    <a:lnTo>
                      <a:pt x="19698" y="17640"/>
                    </a:lnTo>
                    <a:cubicBezTo>
                      <a:pt x="20732" y="17431"/>
                      <a:pt x="21427" y="16382"/>
                      <a:pt x="21224" y="15298"/>
                    </a:cubicBezTo>
                    <a:lnTo>
                      <a:pt x="21224" y="15298"/>
                    </a:lnTo>
                    <a:cubicBezTo>
                      <a:pt x="21020" y="14232"/>
                      <a:pt x="20003" y="13516"/>
                      <a:pt x="18952" y="13726"/>
                    </a:cubicBezTo>
                    <a:lnTo>
                      <a:pt x="1556" y="17291"/>
                    </a:ln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</p:grpSp>
        <p:sp>
          <p:nvSpPr>
            <p:cNvPr id="13" name="Freeform: Shape 122">
              <a:extLst>
                <a:ext uri="{FF2B5EF4-FFF2-40B4-BE49-F238E27FC236}">
                  <a16:creationId xmlns:a16="http://schemas.microsoft.com/office/drawing/2014/main" id="{1C042E89-E833-B95B-AB89-399EC30D25A9}"/>
                </a:ext>
              </a:extLst>
            </p:cNvPr>
            <p:cNvSpPr/>
            <p:nvPr/>
          </p:nvSpPr>
          <p:spPr>
            <a:xfrm>
              <a:off x="2565612" y="2573029"/>
              <a:ext cx="7059500" cy="3732578"/>
            </a:xfrm>
            <a:custGeom>
              <a:avLst/>
              <a:gdLst>
                <a:gd name="connsiteX0" fmla="*/ 4856345 w 7059500"/>
                <a:gd name="connsiteY0" fmla="*/ 1361 h 3732578"/>
                <a:gd name="connsiteX1" fmla="*/ 4910988 w 7059500"/>
                <a:gd name="connsiteY1" fmla="*/ 16580 h 3732578"/>
                <a:gd name="connsiteX2" fmla="*/ 5189170 w 7059500"/>
                <a:gd name="connsiteY2" fmla="*/ 264578 h 3732578"/>
                <a:gd name="connsiteX3" fmla="*/ 5369375 w 7059500"/>
                <a:gd name="connsiteY3" fmla="*/ 544052 h 3732578"/>
                <a:gd name="connsiteX4" fmla="*/ 5554019 w 7059500"/>
                <a:gd name="connsiteY4" fmla="*/ 1123752 h 3732578"/>
                <a:gd name="connsiteX5" fmla="*/ 5647029 w 7059500"/>
                <a:gd name="connsiteY5" fmla="*/ 1768133 h 3732578"/>
                <a:gd name="connsiteX6" fmla="*/ 5751875 w 7059500"/>
                <a:gd name="connsiteY6" fmla="*/ 2002296 h 3732578"/>
                <a:gd name="connsiteX7" fmla="*/ 7059500 w 7059500"/>
                <a:gd name="connsiteY7" fmla="*/ 3732577 h 3732578"/>
                <a:gd name="connsiteX8" fmla="*/ 6207832 w 7059500"/>
                <a:gd name="connsiteY8" fmla="*/ 3732577 h 3732578"/>
                <a:gd name="connsiteX9" fmla="*/ 6207832 w 7059500"/>
                <a:gd name="connsiteY9" fmla="*/ 3731885 h 3732578"/>
                <a:gd name="connsiteX10" fmla="*/ 5537743 w 7059500"/>
                <a:gd name="connsiteY10" fmla="*/ 2496563 h 3732578"/>
                <a:gd name="connsiteX11" fmla="*/ 5455514 w 7059500"/>
                <a:gd name="connsiteY11" fmla="*/ 2369797 h 3732578"/>
                <a:gd name="connsiteX12" fmla="*/ 5199211 w 7059500"/>
                <a:gd name="connsiteY12" fmla="*/ 2059540 h 3732578"/>
                <a:gd name="connsiteX13" fmla="*/ 5030948 w 7059500"/>
                <a:gd name="connsiteY13" fmla="*/ 1803932 h 3732578"/>
                <a:gd name="connsiteX14" fmla="*/ 5027144 w 7059500"/>
                <a:gd name="connsiteY14" fmla="*/ 1792518 h 3732578"/>
                <a:gd name="connsiteX15" fmla="*/ 4997021 w 7059500"/>
                <a:gd name="connsiteY15" fmla="*/ 1371750 h 3732578"/>
                <a:gd name="connsiteX16" fmla="*/ 5059168 w 7059500"/>
                <a:gd name="connsiteY16" fmla="*/ 1023792 h 3732578"/>
                <a:gd name="connsiteX17" fmla="*/ 5013932 w 7059500"/>
                <a:gd name="connsiteY17" fmla="*/ 771470 h 3732578"/>
                <a:gd name="connsiteX18" fmla="*/ 5035282 w 7059500"/>
                <a:gd name="connsiteY18" fmla="*/ 676006 h 3732578"/>
                <a:gd name="connsiteX19" fmla="*/ 5077347 w 7059500"/>
                <a:gd name="connsiteY19" fmla="*/ 639515 h 3732578"/>
                <a:gd name="connsiteX20" fmla="*/ 5054095 w 7059500"/>
                <a:gd name="connsiteY20" fmla="*/ 560308 h 3732578"/>
                <a:gd name="connsiteX21" fmla="*/ 4850003 w 7059500"/>
                <a:gd name="connsiteY21" fmla="*/ 303490 h 3732578"/>
                <a:gd name="connsiteX22" fmla="*/ 4809206 w 7059500"/>
                <a:gd name="connsiteY22" fmla="*/ 42175 h 3732578"/>
                <a:gd name="connsiteX23" fmla="*/ 4856345 w 7059500"/>
                <a:gd name="connsiteY23" fmla="*/ 1361 h 3732578"/>
                <a:gd name="connsiteX24" fmla="*/ 2203157 w 7059500"/>
                <a:gd name="connsiteY24" fmla="*/ 1361 h 3732578"/>
                <a:gd name="connsiteX25" fmla="*/ 2250295 w 7059500"/>
                <a:gd name="connsiteY25" fmla="*/ 42175 h 3732578"/>
                <a:gd name="connsiteX26" fmla="*/ 2209498 w 7059500"/>
                <a:gd name="connsiteY26" fmla="*/ 303490 h 3732578"/>
                <a:gd name="connsiteX27" fmla="*/ 2005406 w 7059500"/>
                <a:gd name="connsiteY27" fmla="*/ 560308 h 3732578"/>
                <a:gd name="connsiteX28" fmla="*/ 1982154 w 7059500"/>
                <a:gd name="connsiteY28" fmla="*/ 639516 h 3732578"/>
                <a:gd name="connsiteX29" fmla="*/ 2024219 w 7059500"/>
                <a:gd name="connsiteY29" fmla="*/ 676006 h 3732578"/>
                <a:gd name="connsiteX30" fmla="*/ 2045569 w 7059500"/>
                <a:gd name="connsiteY30" fmla="*/ 771470 h 3732578"/>
                <a:gd name="connsiteX31" fmla="*/ 2000967 w 7059500"/>
                <a:gd name="connsiteY31" fmla="*/ 1024484 h 3732578"/>
                <a:gd name="connsiteX32" fmla="*/ 2063114 w 7059500"/>
                <a:gd name="connsiteY32" fmla="*/ 1372443 h 3732578"/>
                <a:gd name="connsiteX33" fmla="*/ 2032992 w 7059500"/>
                <a:gd name="connsiteY33" fmla="*/ 1793210 h 3732578"/>
                <a:gd name="connsiteX34" fmla="*/ 2029187 w 7059500"/>
                <a:gd name="connsiteY34" fmla="*/ 1804451 h 3732578"/>
                <a:gd name="connsiteX35" fmla="*/ 1860925 w 7059500"/>
                <a:gd name="connsiteY35" fmla="*/ 2060059 h 3732578"/>
                <a:gd name="connsiteX36" fmla="*/ 1604621 w 7059500"/>
                <a:gd name="connsiteY36" fmla="*/ 2370316 h 3732578"/>
                <a:gd name="connsiteX37" fmla="*/ 1522392 w 7059500"/>
                <a:gd name="connsiteY37" fmla="*/ 2497255 h 3732578"/>
                <a:gd name="connsiteX38" fmla="*/ 852303 w 7059500"/>
                <a:gd name="connsiteY38" fmla="*/ 3732578 h 3732578"/>
                <a:gd name="connsiteX39" fmla="*/ 0 w 7059500"/>
                <a:gd name="connsiteY39" fmla="*/ 3732578 h 3732578"/>
                <a:gd name="connsiteX40" fmla="*/ 1307626 w 7059500"/>
                <a:gd name="connsiteY40" fmla="*/ 2002296 h 3732578"/>
                <a:gd name="connsiteX41" fmla="*/ 1412472 w 7059500"/>
                <a:gd name="connsiteY41" fmla="*/ 1768133 h 3732578"/>
                <a:gd name="connsiteX42" fmla="*/ 1505482 w 7059500"/>
                <a:gd name="connsiteY42" fmla="*/ 1123752 h 3732578"/>
                <a:gd name="connsiteX43" fmla="*/ 1690126 w 7059500"/>
                <a:gd name="connsiteY43" fmla="*/ 544052 h 3732578"/>
                <a:gd name="connsiteX44" fmla="*/ 1870331 w 7059500"/>
                <a:gd name="connsiteY44" fmla="*/ 264578 h 3732578"/>
                <a:gd name="connsiteX45" fmla="*/ 2148514 w 7059500"/>
                <a:gd name="connsiteY45" fmla="*/ 16580 h 3732578"/>
                <a:gd name="connsiteX46" fmla="*/ 2203157 w 7059500"/>
                <a:gd name="connsiteY46" fmla="*/ 1361 h 37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059500" h="3732578">
                  <a:moveTo>
                    <a:pt x="4856345" y="1361"/>
                  </a:moveTo>
                  <a:cubicBezTo>
                    <a:pt x="4875792" y="-2963"/>
                    <a:pt x="4895874" y="3263"/>
                    <a:pt x="4910988" y="16580"/>
                  </a:cubicBezTo>
                  <a:lnTo>
                    <a:pt x="5189170" y="264578"/>
                  </a:lnTo>
                  <a:cubicBezTo>
                    <a:pt x="5275837" y="341883"/>
                    <a:pt x="5333017" y="430429"/>
                    <a:pt x="5369375" y="544052"/>
                  </a:cubicBezTo>
                  <a:lnTo>
                    <a:pt x="5554019" y="1123752"/>
                  </a:lnTo>
                  <a:lnTo>
                    <a:pt x="5647029" y="1768133"/>
                  </a:lnTo>
                  <a:cubicBezTo>
                    <a:pt x="5659606" y="1855468"/>
                    <a:pt x="5695964" y="1936405"/>
                    <a:pt x="5751875" y="2002296"/>
                  </a:cubicBezTo>
                  <a:lnTo>
                    <a:pt x="7059500" y="3732577"/>
                  </a:lnTo>
                  <a:lnTo>
                    <a:pt x="6207832" y="3732577"/>
                  </a:lnTo>
                  <a:lnTo>
                    <a:pt x="6207832" y="3731885"/>
                  </a:lnTo>
                  <a:lnTo>
                    <a:pt x="5537743" y="2496563"/>
                  </a:lnTo>
                  <a:cubicBezTo>
                    <a:pt x="5507621" y="2456441"/>
                    <a:pt x="5479929" y="2414416"/>
                    <a:pt x="5455514" y="2369797"/>
                  </a:cubicBezTo>
                  <a:cubicBezTo>
                    <a:pt x="5387660" y="2247873"/>
                    <a:pt x="5307228" y="2150507"/>
                    <a:pt x="5199211" y="2059540"/>
                  </a:cubicBezTo>
                  <a:cubicBezTo>
                    <a:pt x="5121950" y="1994168"/>
                    <a:pt x="5065404" y="1908734"/>
                    <a:pt x="5030948" y="1803932"/>
                  </a:cubicBezTo>
                  <a:lnTo>
                    <a:pt x="5027144" y="1792518"/>
                  </a:lnTo>
                  <a:cubicBezTo>
                    <a:pt x="4980639" y="1651224"/>
                    <a:pt x="4971232" y="1518751"/>
                    <a:pt x="4997021" y="1371750"/>
                  </a:cubicBezTo>
                  <a:lnTo>
                    <a:pt x="5059168" y="1023792"/>
                  </a:lnTo>
                  <a:lnTo>
                    <a:pt x="5013932" y="771470"/>
                  </a:lnTo>
                  <a:cubicBezTo>
                    <a:pt x="5007696" y="736882"/>
                    <a:pt x="5015200" y="704196"/>
                    <a:pt x="5035282" y="676006"/>
                  </a:cubicBezTo>
                  <a:cubicBezTo>
                    <a:pt x="5047225" y="659577"/>
                    <a:pt x="5061071" y="647644"/>
                    <a:pt x="5077347" y="639515"/>
                  </a:cubicBezTo>
                  <a:lnTo>
                    <a:pt x="5054095" y="560308"/>
                  </a:lnTo>
                  <a:lnTo>
                    <a:pt x="4850003" y="303490"/>
                  </a:lnTo>
                  <a:cubicBezTo>
                    <a:pt x="4790393" y="228087"/>
                    <a:pt x="4776547" y="128992"/>
                    <a:pt x="4809206" y="42175"/>
                  </a:cubicBezTo>
                  <a:cubicBezTo>
                    <a:pt x="4817344" y="20211"/>
                    <a:pt x="4833727" y="5857"/>
                    <a:pt x="4856345" y="1361"/>
                  </a:cubicBezTo>
                  <a:close/>
                  <a:moveTo>
                    <a:pt x="2203157" y="1361"/>
                  </a:moveTo>
                  <a:cubicBezTo>
                    <a:pt x="2225775" y="5857"/>
                    <a:pt x="2242157" y="20211"/>
                    <a:pt x="2250295" y="42175"/>
                  </a:cubicBezTo>
                  <a:cubicBezTo>
                    <a:pt x="2282954" y="128992"/>
                    <a:pt x="2269109" y="228087"/>
                    <a:pt x="2209498" y="303490"/>
                  </a:cubicBezTo>
                  <a:lnTo>
                    <a:pt x="2005406" y="560308"/>
                  </a:lnTo>
                  <a:lnTo>
                    <a:pt x="1982154" y="639516"/>
                  </a:lnTo>
                  <a:cubicBezTo>
                    <a:pt x="1998431" y="647644"/>
                    <a:pt x="2012276" y="659577"/>
                    <a:pt x="2024219" y="676006"/>
                  </a:cubicBezTo>
                  <a:cubicBezTo>
                    <a:pt x="2044301" y="704196"/>
                    <a:pt x="2051805" y="736882"/>
                    <a:pt x="2045569" y="771470"/>
                  </a:cubicBezTo>
                  <a:lnTo>
                    <a:pt x="2000967" y="1024484"/>
                  </a:lnTo>
                  <a:lnTo>
                    <a:pt x="2063114" y="1372443"/>
                  </a:lnTo>
                  <a:cubicBezTo>
                    <a:pt x="2088903" y="1519443"/>
                    <a:pt x="2079497" y="1651916"/>
                    <a:pt x="2032992" y="1793210"/>
                  </a:cubicBezTo>
                  <a:lnTo>
                    <a:pt x="2029187" y="1804451"/>
                  </a:lnTo>
                  <a:cubicBezTo>
                    <a:pt x="1994731" y="1909427"/>
                    <a:pt x="1938186" y="1994860"/>
                    <a:pt x="1860925" y="2060059"/>
                  </a:cubicBezTo>
                  <a:cubicBezTo>
                    <a:pt x="1752907" y="2151199"/>
                    <a:pt x="1672475" y="2248565"/>
                    <a:pt x="1604621" y="2370316"/>
                  </a:cubicBezTo>
                  <a:cubicBezTo>
                    <a:pt x="1580206" y="2414935"/>
                    <a:pt x="1552515" y="2456960"/>
                    <a:pt x="1522392" y="2497255"/>
                  </a:cubicBezTo>
                  <a:lnTo>
                    <a:pt x="852303" y="3732578"/>
                  </a:lnTo>
                  <a:lnTo>
                    <a:pt x="0" y="3732578"/>
                  </a:lnTo>
                  <a:lnTo>
                    <a:pt x="1307626" y="2002296"/>
                  </a:lnTo>
                  <a:cubicBezTo>
                    <a:pt x="1363537" y="1936406"/>
                    <a:pt x="1399895" y="1855469"/>
                    <a:pt x="1412472" y="1768133"/>
                  </a:cubicBezTo>
                  <a:lnTo>
                    <a:pt x="1505482" y="1123752"/>
                  </a:lnTo>
                  <a:lnTo>
                    <a:pt x="1690126" y="544052"/>
                  </a:lnTo>
                  <a:cubicBezTo>
                    <a:pt x="1726484" y="430429"/>
                    <a:pt x="1783664" y="341883"/>
                    <a:pt x="1870331" y="264578"/>
                  </a:cubicBezTo>
                  <a:lnTo>
                    <a:pt x="2148514" y="16580"/>
                  </a:lnTo>
                  <a:cubicBezTo>
                    <a:pt x="2163628" y="3263"/>
                    <a:pt x="2183709" y="-2963"/>
                    <a:pt x="2203157" y="1361"/>
                  </a:cubicBezTo>
                  <a:close/>
                </a:path>
              </a:pathLst>
            </a:custGeom>
            <a:solidFill>
              <a:srgbClr val="F3B18E"/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CAC3C73-42A8-126F-901C-729F4C064545}"/>
                </a:ext>
              </a:extLst>
            </p:cNvPr>
            <p:cNvGrpSpPr/>
            <p:nvPr/>
          </p:nvGrpSpPr>
          <p:grpSpPr>
            <a:xfrm>
              <a:off x="4437178" y="3383182"/>
              <a:ext cx="3318764" cy="2922728"/>
              <a:chOff x="4437178" y="3383182"/>
              <a:chExt cx="3318764" cy="2922728"/>
            </a:xfrm>
          </p:grpSpPr>
          <p:sp>
            <p:nvSpPr>
              <p:cNvPr id="15" name="Shape">
                <a:extLst>
                  <a:ext uri="{FF2B5EF4-FFF2-40B4-BE49-F238E27FC236}">
                    <a16:creationId xmlns:a16="http://schemas.microsoft.com/office/drawing/2014/main" id="{7E5D1124-4D22-9E06-7448-6C04CB76ADE4}"/>
                  </a:ext>
                </a:extLst>
              </p:cNvPr>
              <p:cNvSpPr/>
              <p:nvPr/>
            </p:nvSpPr>
            <p:spPr>
              <a:xfrm>
                <a:off x="4663281" y="3797691"/>
                <a:ext cx="497577" cy="12256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79" h="21551" extrusionOk="0">
                    <a:moveTo>
                      <a:pt x="21179" y="19298"/>
                    </a:moveTo>
                    <a:lnTo>
                      <a:pt x="12491" y="10066"/>
                    </a:lnTo>
                    <a:lnTo>
                      <a:pt x="12598" y="4180"/>
                    </a:lnTo>
                    <a:cubicBezTo>
                      <a:pt x="12625" y="2458"/>
                      <a:pt x="10539" y="945"/>
                      <a:pt x="7225" y="150"/>
                    </a:cubicBezTo>
                    <a:cubicBezTo>
                      <a:pt x="6423" y="-38"/>
                      <a:pt x="5567" y="-49"/>
                      <a:pt x="4738" y="117"/>
                    </a:cubicBezTo>
                    <a:cubicBezTo>
                      <a:pt x="3910" y="282"/>
                      <a:pt x="3402" y="580"/>
                      <a:pt x="3241" y="967"/>
                    </a:cubicBezTo>
                    <a:lnTo>
                      <a:pt x="434" y="7615"/>
                    </a:lnTo>
                    <a:cubicBezTo>
                      <a:pt x="-421" y="9691"/>
                      <a:pt x="-20" y="11557"/>
                      <a:pt x="1691" y="13523"/>
                    </a:cubicBezTo>
                    <a:lnTo>
                      <a:pt x="8748" y="21551"/>
                    </a:lnTo>
                    <a:lnTo>
                      <a:pt x="21179" y="19298"/>
                    </a:lnTo>
                    <a:close/>
                  </a:path>
                </a:pathLst>
              </a:custGeom>
              <a:solidFill>
                <a:srgbClr val="C29D75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16" name="Shape">
                <a:extLst>
                  <a:ext uri="{FF2B5EF4-FFF2-40B4-BE49-F238E27FC236}">
                    <a16:creationId xmlns:a16="http://schemas.microsoft.com/office/drawing/2014/main" id="{C9431A03-5D45-CF90-729B-A893BA004B51}"/>
                  </a:ext>
                </a:extLst>
              </p:cNvPr>
              <p:cNvSpPr/>
              <p:nvPr/>
            </p:nvSpPr>
            <p:spPr>
              <a:xfrm>
                <a:off x="4619318" y="3609278"/>
                <a:ext cx="496948" cy="12256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79" h="21551" extrusionOk="0">
                    <a:moveTo>
                      <a:pt x="21179" y="19298"/>
                    </a:moveTo>
                    <a:lnTo>
                      <a:pt x="12480" y="10066"/>
                    </a:lnTo>
                    <a:lnTo>
                      <a:pt x="12587" y="4180"/>
                    </a:lnTo>
                    <a:cubicBezTo>
                      <a:pt x="12614" y="2458"/>
                      <a:pt x="10526" y="945"/>
                      <a:pt x="7207" y="150"/>
                    </a:cubicBezTo>
                    <a:cubicBezTo>
                      <a:pt x="6404" y="-38"/>
                      <a:pt x="5548" y="-49"/>
                      <a:pt x="4718" y="117"/>
                    </a:cubicBezTo>
                    <a:cubicBezTo>
                      <a:pt x="3888" y="282"/>
                      <a:pt x="3380" y="580"/>
                      <a:pt x="3219" y="967"/>
                    </a:cubicBezTo>
                    <a:lnTo>
                      <a:pt x="436" y="7615"/>
                    </a:lnTo>
                    <a:cubicBezTo>
                      <a:pt x="-421" y="9691"/>
                      <a:pt x="-20" y="11557"/>
                      <a:pt x="1694" y="13523"/>
                    </a:cubicBezTo>
                    <a:lnTo>
                      <a:pt x="8760" y="21551"/>
                    </a:lnTo>
                    <a:lnTo>
                      <a:pt x="21179" y="19298"/>
                    </a:lnTo>
                    <a:close/>
                  </a:path>
                </a:pathLst>
              </a:custGeom>
              <a:solidFill>
                <a:srgbClr val="D6AD81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17" name="Shape">
                <a:extLst>
                  <a:ext uri="{FF2B5EF4-FFF2-40B4-BE49-F238E27FC236}">
                    <a16:creationId xmlns:a16="http://schemas.microsoft.com/office/drawing/2014/main" id="{D3DDC137-A629-750E-0209-79D4C280C45A}"/>
                  </a:ext>
                </a:extLst>
              </p:cNvPr>
              <p:cNvSpPr/>
              <p:nvPr/>
            </p:nvSpPr>
            <p:spPr>
              <a:xfrm>
                <a:off x="4537672" y="3383182"/>
                <a:ext cx="496948" cy="12256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79" h="21551" extrusionOk="0">
                    <a:moveTo>
                      <a:pt x="21179" y="19298"/>
                    </a:moveTo>
                    <a:lnTo>
                      <a:pt x="12480" y="10066"/>
                    </a:lnTo>
                    <a:lnTo>
                      <a:pt x="12587" y="4180"/>
                    </a:lnTo>
                    <a:cubicBezTo>
                      <a:pt x="12614" y="2458"/>
                      <a:pt x="10526" y="945"/>
                      <a:pt x="7207" y="150"/>
                    </a:cubicBezTo>
                    <a:cubicBezTo>
                      <a:pt x="6404" y="-38"/>
                      <a:pt x="5548" y="-49"/>
                      <a:pt x="4718" y="117"/>
                    </a:cubicBezTo>
                    <a:cubicBezTo>
                      <a:pt x="3888" y="282"/>
                      <a:pt x="3380" y="580"/>
                      <a:pt x="3219" y="967"/>
                    </a:cubicBezTo>
                    <a:lnTo>
                      <a:pt x="436" y="7615"/>
                    </a:lnTo>
                    <a:cubicBezTo>
                      <a:pt x="-421" y="9691"/>
                      <a:pt x="-20" y="11557"/>
                      <a:pt x="1694" y="13523"/>
                    </a:cubicBezTo>
                    <a:lnTo>
                      <a:pt x="8760" y="21551"/>
                    </a:lnTo>
                    <a:lnTo>
                      <a:pt x="21179" y="19298"/>
                    </a:lnTo>
                    <a:close/>
                  </a:path>
                </a:pathLst>
              </a:custGeom>
              <a:solidFill>
                <a:srgbClr val="E6B98A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18" name="Shape">
                <a:extLst>
                  <a:ext uri="{FF2B5EF4-FFF2-40B4-BE49-F238E27FC236}">
                    <a16:creationId xmlns:a16="http://schemas.microsoft.com/office/drawing/2014/main" id="{CB3CAE8B-B34E-75D6-77B3-244CA412E79C}"/>
                  </a:ext>
                </a:extLst>
              </p:cNvPr>
              <p:cNvSpPr/>
              <p:nvPr/>
            </p:nvSpPr>
            <p:spPr>
              <a:xfrm>
                <a:off x="7031008" y="3797691"/>
                <a:ext cx="496948" cy="12256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79" h="21551" extrusionOk="0">
                    <a:moveTo>
                      <a:pt x="0" y="19298"/>
                    </a:moveTo>
                    <a:lnTo>
                      <a:pt x="8699" y="10066"/>
                    </a:lnTo>
                    <a:lnTo>
                      <a:pt x="8592" y="4180"/>
                    </a:lnTo>
                    <a:cubicBezTo>
                      <a:pt x="8565" y="2458"/>
                      <a:pt x="10653" y="945"/>
                      <a:pt x="13972" y="150"/>
                    </a:cubicBezTo>
                    <a:cubicBezTo>
                      <a:pt x="14775" y="-38"/>
                      <a:pt x="15631" y="-49"/>
                      <a:pt x="16461" y="117"/>
                    </a:cubicBezTo>
                    <a:cubicBezTo>
                      <a:pt x="17291" y="282"/>
                      <a:pt x="17799" y="580"/>
                      <a:pt x="17960" y="967"/>
                    </a:cubicBezTo>
                    <a:lnTo>
                      <a:pt x="20743" y="7615"/>
                    </a:lnTo>
                    <a:cubicBezTo>
                      <a:pt x="21600" y="9691"/>
                      <a:pt x="21199" y="11557"/>
                      <a:pt x="19485" y="13523"/>
                    </a:cubicBezTo>
                    <a:lnTo>
                      <a:pt x="12419" y="21551"/>
                    </a:lnTo>
                    <a:lnTo>
                      <a:pt x="0" y="19298"/>
                    </a:lnTo>
                    <a:close/>
                  </a:path>
                </a:pathLst>
              </a:custGeom>
              <a:solidFill>
                <a:srgbClr val="C29D75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19" name="Shape">
                <a:extLst>
                  <a:ext uri="{FF2B5EF4-FFF2-40B4-BE49-F238E27FC236}">
                    <a16:creationId xmlns:a16="http://schemas.microsoft.com/office/drawing/2014/main" id="{0DE9268E-40D4-661F-4BCC-CD34E0931E42}"/>
                  </a:ext>
                </a:extLst>
              </p:cNvPr>
              <p:cNvSpPr/>
              <p:nvPr/>
            </p:nvSpPr>
            <p:spPr>
              <a:xfrm>
                <a:off x="7074971" y="3609278"/>
                <a:ext cx="496948" cy="12256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79" h="21551" extrusionOk="0">
                    <a:moveTo>
                      <a:pt x="0" y="19298"/>
                    </a:moveTo>
                    <a:lnTo>
                      <a:pt x="8699" y="10066"/>
                    </a:lnTo>
                    <a:lnTo>
                      <a:pt x="8592" y="4180"/>
                    </a:lnTo>
                    <a:cubicBezTo>
                      <a:pt x="8565" y="2458"/>
                      <a:pt x="10653" y="945"/>
                      <a:pt x="13972" y="150"/>
                    </a:cubicBezTo>
                    <a:cubicBezTo>
                      <a:pt x="14775" y="-38"/>
                      <a:pt x="15631" y="-49"/>
                      <a:pt x="16461" y="117"/>
                    </a:cubicBezTo>
                    <a:cubicBezTo>
                      <a:pt x="17291" y="282"/>
                      <a:pt x="17799" y="580"/>
                      <a:pt x="17960" y="967"/>
                    </a:cubicBezTo>
                    <a:lnTo>
                      <a:pt x="20743" y="7615"/>
                    </a:lnTo>
                    <a:cubicBezTo>
                      <a:pt x="21600" y="9691"/>
                      <a:pt x="21199" y="11557"/>
                      <a:pt x="19485" y="13523"/>
                    </a:cubicBezTo>
                    <a:lnTo>
                      <a:pt x="12419" y="21551"/>
                    </a:lnTo>
                    <a:lnTo>
                      <a:pt x="0" y="19298"/>
                    </a:lnTo>
                    <a:close/>
                  </a:path>
                </a:pathLst>
              </a:custGeom>
              <a:solidFill>
                <a:srgbClr val="D6AD81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20" name="Shape">
                <a:extLst>
                  <a:ext uri="{FF2B5EF4-FFF2-40B4-BE49-F238E27FC236}">
                    <a16:creationId xmlns:a16="http://schemas.microsoft.com/office/drawing/2014/main" id="{47CF34F0-65E0-8119-8242-4B8263FBC498}"/>
                  </a:ext>
                </a:extLst>
              </p:cNvPr>
              <p:cNvSpPr/>
              <p:nvPr/>
            </p:nvSpPr>
            <p:spPr>
              <a:xfrm>
                <a:off x="7156617" y="3383182"/>
                <a:ext cx="496948" cy="12256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79" h="21551" extrusionOk="0">
                    <a:moveTo>
                      <a:pt x="0" y="19298"/>
                    </a:moveTo>
                    <a:lnTo>
                      <a:pt x="8699" y="10066"/>
                    </a:lnTo>
                    <a:lnTo>
                      <a:pt x="8592" y="4180"/>
                    </a:lnTo>
                    <a:cubicBezTo>
                      <a:pt x="8565" y="2458"/>
                      <a:pt x="10653" y="945"/>
                      <a:pt x="13972" y="150"/>
                    </a:cubicBezTo>
                    <a:cubicBezTo>
                      <a:pt x="14775" y="-38"/>
                      <a:pt x="15631" y="-49"/>
                      <a:pt x="16461" y="117"/>
                    </a:cubicBezTo>
                    <a:cubicBezTo>
                      <a:pt x="17291" y="282"/>
                      <a:pt x="17799" y="580"/>
                      <a:pt x="17960" y="967"/>
                    </a:cubicBezTo>
                    <a:lnTo>
                      <a:pt x="20743" y="7615"/>
                    </a:lnTo>
                    <a:cubicBezTo>
                      <a:pt x="21600" y="9691"/>
                      <a:pt x="21199" y="11557"/>
                      <a:pt x="19485" y="13523"/>
                    </a:cubicBezTo>
                    <a:lnTo>
                      <a:pt x="12419" y="21551"/>
                    </a:lnTo>
                    <a:lnTo>
                      <a:pt x="0" y="19298"/>
                    </a:lnTo>
                    <a:close/>
                  </a:path>
                </a:pathLst>
              </a:custGeom>
              <a:solidFill>
                <a:srgbClr val="E6B98A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21" name="Freeform: Shape 130">
                <a:extLst>
                  <a:ext uri="{FF2B5EF4-FFF2-40B4-BE49-F238E27FC236}">
                    <a16:creationId xmlns:a16="http://schemas.microsoft.com/office/drawing/2014/main" id="{2671E1C4-F236-9565-1D3B-9660433C28E6}"/>
                  </a:ext>
                </a:extLst>
              </p:cNvPr>
              <p:cNvSpPr/>
              <p:nvPr/>
            </p:nvSpPr>
            <p:spPr>
              <a:xfrm>
                <a:off x="4437178" y="3477340"/>
                <a:ext cx="3318764" cy="2828570"/>
              </a:xfrm>
              <a:custGeom>
                <a:avLst/>
                <a:gdLst>
                  <a:gd name="connsiteX0" fmla="*/ 3178621 w 3318764"/>
                  <a:gd name="connsiteY0" fmla="*/ 47 h 2828570"/>
                  <a:gd name="connsiteX1" fmla="*/ 3207415 w 3318764"/>
                  <a:gd name="connsiteY1" fmla="*/ 6077 h 2828570"/>
                  <a:gd name="connsiteX2" fmla="*/ 3243877 w 3318764"/>
                  <a:gd name="connsiteY2" fmla="*/ 56935 h 2828570"/>
                  <a:gd name="connsiteX3" fmla="*/ 3308544 w 3318764"/>
                  <a:gd name="connsiteY3" fmla="*/ 433127 h 2828570"/>
                  <a:gd name="connsiteX4" fmla="*/ 3279015 w 3318764"/>
                  <a:gd name="connsiteY4" fmla="*/ 769210 h 2828570"/>
                  <a:gd name="connsiteX5" fmla="*/ 3071784 w 3318764"/>
                  <a:gd name="connsiteY5" fmla="*/ 1340709 h 2828570"/>
                  <a:gd name="connsiteX6" fmla="*/ 2748977 w 3318764"/>
                  <a:gd name="connsiteY6" fmla="*/ 1910372 h 2828570"/>
                  <a:gd name="connsiteX7" fmla="*/ 2704366 w 3318764"/>
                  <a:gd name="connsiteY7" fmla="*/ 2139626 h 2828570"/>
                  <a:gd name="connsiteX8" fmla="*/ 2792318 w 3318764"/>
                  <a:gd name="connsiteY8" fmla="*/ 2828570 h 2828570"/>
                  <a:gd name="connsiteX9" fmla="*/ 2185600 w 3318764"/>
                  <a:gd name="connsiteY9" fmla="*/ 2828570 h 2828570"/>
                  <a:gd name="connsiteX10" fmla="*/ 2233333 w 3318764"/>
                  <a:gd name="connsiteY10" fmla="*/ 2369405 h 2828570"/>
                  <a:gd name="connsiteX11" fmla="*/ 2242118 w 3318764"/>
                  <a:gd name="connsiteY11" fmla="*/ 2238197 h 2828570"/>
                  <a:gd name="connsiteX12" fmla="*/ 2231428 w 3318764"/>
                  <a:gd name="connsiteY12" fmla="*/ 1827400 h 2828570"/>
                  <a:gd name="connsiteX13" fmla="*/ 2255930 w 3318764"/>
                  <a:gd name="connsiteY13" fmla="*/ 1517794 h 2828570"/>
                  <a:gd name="connsiteX14" fmla="*/ 2259687 w 3318764"/>
                  <a:gd name="connsiteY14" fmla="*/ 1506522 h 2828570"/>
                  <a:gd name="connsiteX15" fmla="*/ 2490838 w 3318764"/>
                  <a:gd name="connsiteY15" fmla="*/ 1161657 h 2828570"/>
                  <a:gd name="connsiteX16" fmla="*/ 2748977 w 3318764"/>
                  <a:gd name="connsiteY16" fmla="*/ 934368 h 2828570"/>
                  <a:gd name="connsiteX17" fmla="*/ 2867675 w 3318764"/>
                  <a:gd name="connsiteY17" fmla="*/ 708915 h 2828570"/>
                  <a:gd name="connsiteX18" fmla="*/ 2941761 w 3318764"/>
                  <a:gd name="connsiteY18" fmla="*/ 649274 h 2828570"/>
                  <a:gd name="connsiteX19" fmla="*/ 2996427 w 3318764"/>
                  <a:gd name="connsiteY19" fmla="*/ 649274 h 2828570"/>
                  <a:gd name="connsiteX20" fmla="*/ 3026538 w 3318764"/>
                  <a:gd name="connsiteY20" fmla="*/ 572594 h 2828570"/>
                  <a:gd name="connsiteX21" fmla="*/ 3024051 w 3318764"/>
                  <a:gd name="connsiteY21" fmla="*/ 237822 h 2828570"/>
                  <a:gd name="connsiteX22" fmla="*/ 3150263 w 3318764"/>
                  <a:gd name="connsiteY22" fmla="*/ 8567 h 2828570"/>
                  <a:gd name="connsiteX23" fmla="*/ 3178621 w 3318764"/>
                  <a:gd name="connsiteY23" fmla="*/ 47 h 2828570"/>
                  <a:gd name="connsiteX24" fmla="*/ 140144 w 3318764"/>
                  <a:gd name="connsiteY24" fmla="*/ 47 h 2828570"/>
                  <a:gd name="connsiteX25" fmla="*/ 168502 w 3318764"/>
                  <a:gd name="connsiteY25" fmla="*/ 8567 h 2828570"/>
                  <a:gd name="connsiteX26" fmla="*/ 294714 w 3318764"/>
                  <a:gd name="connsiteY26" fmla="*/ 237822 h 2828570"/>
                  <a:gd name="connsiteX27" fmla="*/ 292227 w 3318764"/>
                  <a:gd name="connsiteY27" fmla="*/ 572594 h 2828570"/>
                  <a:gd name="connsiteX28" fmla="*/ 322338 w 3318764"/>
                  <a:gd name="connsiteY28" fmla="*/ 649274 h 2828570"/>
                  <a:gd name="connsiteX29" fmla="*/ 377003 w 3318764"/>
                  <a:gd name="connsiteY29" fmla="*/ 649274 h 2828570"/>
                  <a:gd name="connsiteX30" fmla="*/ 451090 w 3318764"/>
                  <a:gd name="connsiteY30" fmla="*/ 708915 h 2828570"/>
                  <a:gd name="connsiteX31" fmla="*/ 569787 w 3318764"/>
                  <a:gd name="connsiteY31" fmla="*/ 934368 h 2828570"/>
                  <a:gd name="connsiteX32" fmla="*/ 827927 w 3318764"/>
                  <a:gd name="connsiteY32" fmla="*/ 1161657 h 2828570"/>
                  <a:gd name="connsiteX33" fmla="*/ 1059077 w 3318764"/>
                  <a:gd name="connsiteY33" fmla="*/ 1506522 h 2828570"/>
                  <a:gd name="connsiteX34" fmla="*/ 1062835 w 3318764"/>
                  <a:gd name="connsiteY34" fmla="*/ 1517794 h 2828570"/>
                  <a:gd name="connsiteX35" fmla="*/ 1087336 w 3318764"/>
                  <a:gd name="connsiteY35" fmla="*/ 1827400 h 2828570"/>
                  <a:gd name="connsiteX36" fmla="*/ 1076647 w 3318764"/>
                  <a:gd name="connsiteY36" fmla="*/ 2238197 h 2828570"/>
                  <a:gd name="connsiteX37" fmla="*/ 1085431 w 3318764"/>
                  <a:gd name="connsiteY37" fmla="*/ 2369405 h 2828570"/>
                  <a:gd name="connsiteX38" fmla="*/ 1133164 w 3318764"/>
                  <a:gd name="connsiteY38" fmla="*/ 2828570 h 2828570"/>
                  <a:gd name="connsiteX39" fmla="*/ 526447 w 3318764"/>
                  <a:gd name="connsiteY39" fmla="*/ 2828570 h 2828570"/>
                  <a:gd name="connsiteX40" fmla="*/ 614398 w 3318764"/>
                  <a:gd name="connsiteY40" fmla="*/ 2139626 h 2828570"/>
                  <a:gd name="connsiteX41" fmla="*/ 569787 w 3318764"/>
                  <a:gd name="connsiteY41" fmla="*/ 1910372 h 2828570"/>
                  <a:gd name="connsiteX42" fmla="*/ 246981 w 3318764"/>
                  <a:gd name="connsiteY42" fmla="*/ 1340709 h 2828570"/>
                  <a:gd name="connsiteX43" fmla="*/ 39750 w 3318764"/>
                  <a:gd name="connsiteY43" fmla="*/ 769210 h 2828570"/>
                  <a:gd name="connsiteX44" fmla="*/ 10221 w 3318764"/>
                  <a:gd name="connsiteY44" fmla="*/ 433127 h 2828570"/>
                  <a:gd name="connsiteX45" fmla="*/ 74888 w 3318764"/>
                  <a:gd name="connsiteY45" fmla="*/ 56935 h 2828570"/>
                  <a:gd name="connsiteX46" fmla="*/ 111349 w 3318764"/>
                  <a:gd name="connsiteY46" fmla="*/ 6077 h 2828570"/>
                  <a:gd name="connsiteX47" fmla="*/ 140144 w 3318764"/>
                  <a:gd name="connsiteY47" fmla="*/ 47 h 2828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318764" h="2828570">
                    <a:moveTo>
                      <a:pt x="3178621" y="47"/>
                    </a:moveTo>
                    <a:cubicBezTo>
                      <a:pt x="3188272" y="-346"/>
                      <a:pt x="3197996" y="1686"/>
                      <a:pt x="3207415" y="6077"/>
                    </a:cubicBezTo>
                    <a:cubicBezTo>
                      <a:pt x="3226890" y="15514"/>
                      <a:pt x="3240119" y="34914"/>
                      <a:pt x="3243877" y="56935"/>
                    </a:cubicBezTo>
                    <a:lnTo>
                      <a:pt x="3308544" y="433127"/>
                    </a:lnTo>
                    <a:cubicBezTo>
                      <a:pt x="3328653" y="551228"/>
                      <a:pt x="3319233" y="657401"/>
                      <a:pt x="3279015" y="769210"/>
                    </a:cubicBezTo>
                    <a:lnTo>
                      <a:pt x="3071784" y="1340709"/>
                    </a:lnTo>
                    <a:lnTo>
                      <a:pt x="2748977" y="1910372"/>
                    </a:lnTo>
                    <a:cubicBezTo>
                      <a:pt x="2710029" y="1979450"/>
                      <a:pt x="2694312" y="2059800"/>
                      <a:pt x="2704366" y="2139626"/>
                    </a:cubicBezTo>
                    <a:lnTo>
                      <a:pt x="2792318" y="2828570"/>
                    </a:lnTo>
                    <a:lnTo>
                      <a:pt x="2185600" y="2828570"/>
                    </a:lnTo>
                    <a:lnTo>
                      <a:pt x="2233333" y="2369405"/>
                    </a:lnTo>
                    <a:cubicBezTo>
                      <a:pt x="2232063" y="2325494"/>
                      <a:pt x="2235238" y="2281583"/>
                      <a:pt x="2242118" y="2238197"/>
                    </a:cubicBezTo>
                    <a:cubicBezTo>
                      <a:pt x="2263497" y="2099386"/>
                      <a:pt x="2259687" y="1970012"/>
                      <a:pt x="2231428" y="1827400"/>
                    </a:cubicBezTo>
                    <a:cubicBezTo>
                      <a:pt x="2211372" y="1725683"/>
                      <a:pt x="2218886" y="1621477"/>
                      <a:pt x="2255930" y="1517794"/>
                    </a:cubicBezTo>
                    <a:lnTo>
                      <a:pt x="2259687" y="1506522"/>
                    </a:lnTo>
                    <a:cubicBezTo>
                      <a:pt x="2309325" y="1366400"/>
                      <a:pt x="2382195" y="1257868"/>
                      <a:pt x="2490838" y="1161657"/>
                    </a:cubicBezTo>
                    <a:lnTo>
                      <a:pt x="2748977" y="934368"/>
                    </a:lnTo>
                    <a:lnTo>
                      <a:pt x="2867675" y="708915"/>
                    </a:lnTo>
                    <a:cubicBezTo>
                      <a:pt x="2883974" y="678111"/>
                      <a:pt x="2909110" y="658057"/>
                      <a:pt x="2941761" y="649274"/>
                    </a:cubicBezTo>
                    <a:cubicBezTo>
                      <a:pt x="2960601" y="644818"/>
                      <a:pt x="2978805" y="644162"/>
                      <a:pt x="2996427" y="649274"/>
                    </a:cubicBezTo>
                    <a:lnTo>
                      <a:pt x="3026538" y="572594"/>
                    </a:lnTo>
                    <a:lnTo>
                      <a:pt x="3024051" y="237822"/>
                    </a:lnTo>
                    <a:cubicBezTo>
                      <a:pt x="3023416" y="139907"/>
                      <a:pt x="3072419" y="53789"/>
                      <a:pt x="3150263" y="8567"/>
                    </a:cubicBezTo>
                    <a:cubicBezTo>
                      <a:pt x="3159391" y="3259"/>
                      <a:pt x="3168970" y="440"/>
                      <a:pt x="3178621" y="47"/>
                    </a:cubicBezTo>
                    <a:close/>
                    <a:moveTo>
                      <a:pt x="140144" y="47"/>
                    </a:moveTo>
                    <a:cubicBezTo>
                      <a:pt x="149795" y="440"/>
                      <a:pt x="159373" y="3259"/>
                      <a:pt x="168502" y="8567"/>
                    </a:cubicBezTo>
                    <a:cubicBezTo>
                      <a:pt x="246346" y="53789"/>
                      <a:pt x="295349" y="139907"/>
                      <a:pt x="294714" y="237822"/>
                    </a:cubicBezTo>
                    <a:lnTo>
                      <a:pt x="292227" y="572594"/>
                    </a:lnTo>
                    <a:lnTo>
                      <a:pt x="322338" y="649274"/>
                    </a:lnTo>
                    <a:cubicBezTo>
                      <a:pt x="339960" y="644162"/>
                      <a:pt x="358164" y="644818"/>
                      <a:pt x="377003" y="649274"/>
                    </a:cubicBezTo>
                    <a:cubicBezTo>
                      <a:pt x="409654" y="658057"/>
                      <a:pt x="434791" y="678111"/>
                      <a:pt x="451090" y="708915"/>
                    </a:cubicBezTo>
                    <a:lnTo>
                      <a:pt x="569787" y="934368"/>
                    </a:lnTo>
                    <a:lnTo>
                      <a:pt x="827927" y="1161657"/>
                    </a:lnTo>
                    <a:cubicBezTo>
                      <a:pt x="936570" y="1257868"/>
                      <a:pt x="1009439" y="1366400"/>
                      <a:pt x="1059077" y="1506522"/>
                    </a:cubicBezTo>
                    <a:lnTo>
                      <a:pt x="1062835" y="1517794"/>
                    </a:lnTo>
                    <a:cubicBezTo>
                      <a:pt x="1099878" y="1621477"/>
                      <a:pt x="1107393" y="1725683"/>
                      <a:pt x="1087336" y="1827400"/>
                    </a:cubicBezTo>
                    <a:cubicBezTo>
                      <a:pt x="1059077" y="1970012"/>
                      <a:pt x="1055267" y="2099386"/>
                      <a:pt x="1076647" y="2238197"/>
                    </a:cubicBezTo>
                    <a:cubicBezTo>
                      <a:pt x="1083526" y="2281583"/>
                      <a:pt x="1086701" y="2325494"/>
                      <a:pt x="1085431" y="2369405"/>
                    </a:cubicBezTo>
                    <a:lnTo>
                      <a:pt x="1133164" y="2828570"/>
                    </a:lnTo>
                    <a:lnTo>
                      <a:pt x="526447" y="2828570"/>
                    </a:lnTo>
                    <a:lnTo>
                      <a:pt x="614398" y="2139626"/>
                    </a:lnTo>
                    <a:cubicBezTo>
                      <a:pt x="624453" y="2059800"/>
                      <a:pt x="608736" y="1979450"/>
                      <a:pt x="569787" y="1910372"/>
                    </a:cubicBezTo>
                    <a:lnTo>
                      <a:pt x="246981" y="1340709"/>
                    </a:lnTo>
                    <a:lnTo>
                      <a:pt x="39750" y="769210"/>
                    </a:lnTo>
                    <a:cubicBezTo>
                      <a:pt x="-470" y="657401"/>
                      <a:pt x="-9889" y="551228"/>
                      <a:pt x="10221" y="433127"/>
                    </a:cubicBezTo>
                    <a:lnTo>
                      <a:pt x="74888" y="56935"/>
                    </a:lnTo>
                    <a:cubicBezTo>
                      <a:pt x="78645" y="34914"/>
                      <a:pt x="91875" y="15514"/>
                      <a:pt x="111349" y="6077"/>
                    </a:cubicBezTo>
                    <a:cubicBezTo>
                      <a:pt x="120769" y="1686"/>
                      <a:pt x="130493" y="-346"/>
                      <a:pt x="140144" y="47"/>
                    </a:cubicBezTo>
                    <a:close/>
                  </a:path>
                </a:pathLst>
              </a:custGeom>
              <a:solidFill>
                <a:srgbClr val="FDD4A9"/>
              </a:solidFill>
              <a:ln w="12700">
                <a:miter lim="400000"/>
              </a:ln>
            </p:spPr>
            <p:txBody>
              <a:bodyPr wrap="square" lIns="28575" tIns="28575" rIns="28575" bIns="28575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444FEA2-6EBD-798D-8D2C-84BD9981D903}"/>
              </a:ext>
            </a:extLst>
          </p:cNvPr>
          <p:cNvGrpSpPr/>
          <p:nvPr/>
        </p:nvGrpSpPr>
        <p:grpSpPr>
          <a:xfrm>
            <a:off x="1643196" y="2676447"/>
            <a:ext cx="4485447" cy="1090110"/>
            <a:chOff x="2559333" y="2058063"/>
            <a:chExt cx="7073344" cy="1787386"/>
          </a:xfrm>
        </p:grpSpPr>
        <p:sp>
          <p:nvSpPr>
            <p:cNvPr id="29" name="Shape">
              <a:extLst>
                <a:ext uri="{FF2B5EF4-FFF2-40B4-BE49-F238E27FC236}">
                  <a16:creationId xmlns:a16="http://schemas.microsoft.com/office/drawing/2014/main" id="{B550F19A-382A-EAB7-1919-191361425AC7}"/>
                </a:ext>
              </a:extLst>
            </p:cNvPr>
            <p:cNvSpPr/>
            <p:nvPr/>
          </p:nvSpPr>
          <p:spPr>
            <a:xfrm>
              <a:off x="4016396" y="2359471"/>
              <a:ext cx="1135952" cy="628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600" extrusionOk="0">
                  <a:moveTo>
                    <a:pt x="3298" y="21600"/>
                  </a:moveTo>
                  <a:lnTo>
                    <a:pt x="11895" y="11005"/>
                  </a:lnTo>
                  <a:lnTo>
                    <a:pt x="17849" y="8973"/>
                  </a:lnTo>
                  <a:cubicBezTo>
                    <a:pt x="19588" y="8368"/>
                    <a:pt x="20945" y="6076"/>
                    <a:pt x="21469" y="3027"/>
                  </a:cubicBezTo>
                  <a:cubicBezTo>
                    <a:pt x="21600" y="2292"/>
                    <a:pt x="21540" y="1557"/>
                    <a:pt x="21302" y="951"/>
                  </a:cubicBezTo>
                  <a:cubicBezTo>
                    <a:pt x="21064" y="324"/>
                    <a:pt x="20719" y="0"/>
                    <a:pt x="20314" y="0"/>
                  </a:cubicBezTo>
                  <a:lnTo>
                    <a:pt x="13372" y="86"/>
                  </a:lnTo>
                  <a:cubicBezTo>
                    <a:pt x="11217" y="108"/>
                    <a:pt x="9359" y="1124"/>
                    <a:pt x="7525" y="3265"/>
                  </a:cubicBezTo>
                  <a:lnTo>
                    <a:pt x="0" y="12065"/>
                  </a:lnTo>
                  <a:lnTo>
                    <a:pt x="3298" y="21600"/>
                  </a:lnTo>
                  <a:close/>
                </a:path>
              </a:pathLst>
            </a:custGeom>
            <a:solidFill>
              <a:srgbClr val="5F3318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30" name="Shape">
              <a:extLst>
                <a:ext uri="{FF2B5EF4-FFF2-40B4-BE49-F238E27FC236}">
                  <a16:creationId xmlns:a16="http://schemas.microsoft.com/office/drawing/2014/main" id="{8FE21824-EA4F-D42B-7DB8-A50EBD2C9A8F}"/>
                </a:ext>
              </a:extLst>
            </p:cNvPr>
            <p:cNvSpPr/>
            <p:nvPr/>
          </p:nvSpPr>
          <p:spPr>
            <a:xfrm>
              <a:off x="4179687" y="2271545"/>
              <a:ext cx="1135953" cy="628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600" extrusionOk="0">
                  <a:moveTo>
                    <a:pt x="3298" y="21600"/>
                  </a:moveTo>
                  <a:lnTo>
                    <a:pt x="11895" y="11005"/>
                  </a:lnTo>
                  <a:lnTo>
                    <a:pt x="17849" y="8973"/>
                  </a:lnTo>
                  <a:cubicBezTo>
                    <a:pt x="19588" y="8368"/>
                    <a:pt x="20945" y="6076"/>
                    <a:pt x="21469" y="3027"/>
                  </a:cubicBezTo>
                  <a:cubicBezTo>
                    <a:pt x="21600" y="2292"/>
                    <a:pt x="21540" y="1557"/>
                    <a:pt x="21302" y="951"/>
                  </a:cubicBezTo>
                  <a:cubicBezTo>
                    <a:pt x="21064" y="324"/>
                    <a:pt x="20719" y="0"/>
                    <a:pt x="20314" y="0"/>
                  </a:cubicBezTo>
                  <a:lnTo>
                    <a:pt x="13372" y="86"/>
                  </a:lnTo>
                  <a:cubicBezTo>
                    <a:pt x="11217" y="108"/>
                    <a:pt x="9359" y="1124"/>
                    <a:pt x="7525" y="3265"/>
                  </a:cubicBezTo>
                  <a:lnTo>
                    <a:pt x="0" y="12065"/>
                  </a:lnTo>
                  <a:lnTo>
                    <a:pt x="3298" y="21600"/>
                  </a:lnTo>
                  <a:close/>
                </a:path>
              </a:pathLst>
            </a:custGeom>
            <a:solidFill>
              <a:srgbClr val="794426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31" name="Shape">
              <a:extLst>
                <a:ext uri="{FF2B5EF4-FFF2-40B4-BE49-F238E27FC236}">
                  <a16:creationId xmlns:a16="http://schemas.microsoft.com/office/drawing/2014/main" id="{F7BE720E-3F92-41A4-6F09-6444B0D5A897}"/>
                </a:ext>
              </a:extLst>
            </p:cNvPr>
            <p:cNvSpPr/>
            <p:nvPr/>
          </p:nvSpPr>
          <p:spPr>
            <a:xfrm>
              <a:off x="4374381" y="2152217"/>
              <a:ext cx="1135952" cy="628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600" extrusionOk="0">
                  <a:moveTo>
                    <a:pt x="3298" y="21600"/>
                  </a:moveTo>
                  <a:lnTo>
                    <a:pt x="11895" y="11005"/>
                  </a:lnTo>
                  <a:lnTo>
                    <a:pt x="17849" y="8973"/>
                  </a:lnTo>
                  <a:cubicBezTo>
                    <a:pt x="19588" y="8368"/>
                    <a:pt x="20945" y="6076"/>
                    <a:pt x="21469" y="3027"/>
                  </a:cubicBezTo>
                  <a:cubicBezTo>
                    <a:pt x="21600" y="2292"/>
                    <a:pt x="21540" y="1557"/>
                    <a:pt x="21302" y="951"/>
                  </a:cubicBezTo>
                  <a:cubicBezTo>
                    <a:pt x="21064" y="324"/>
                    <a:pt x="20719" y="0"/>
                    <a:pt x="20314" y="0"/>
                  </a:cubicBezTo>
                  <a:lnTo>
                    <a:pt x="13372" y="86"/>
                  </a:lnTo>
                  <a:cubicBezTo>
                    <a:pt x="11217" y="108"/>
                    <a:pt x="9359" y="1124"/>
                    <a:pt x="7525" y="3265"/>
                  </a:cubicBezTo>
                  <a:lnTo>
                    <a:pt x="0" y="12065"/>
                  </a:lnTo>
                  <a:lnTo>
                    <a:pt x="3298" y="21600"/>
                  </a:lnTo>
                  <a:close/>
                </a:path>
              </a:pathLst>
            </a:custGeom>
            <a:solidFill>
              <a:srgbClr val="8B5030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32" name="Shape">
              <a:extLst>
                <a:ext uri="{FF2B5EF4-FFF2-40B4-BE49-F238E27FC236}">
                  <a16:creationId xmlns:a16="http://schemas.microsoft.com/office/drawing/2014/main" id="{3822EDB5-EDD3-0962-4611-E792ECDD5530}"/>
                </a:ext>
              </a:extLst>
            </p:cNvPr>
            <p:cNvSpPr/>
            <p:nvPr/>
          </p:nvSpPr>
          <p:spPr>
            <a:xfrm>
              <a:off x="7037289" y="2359471"/>
              <a:ext cx="1135952" cy="628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600" extrusionOk="0">
                  <a:moveTo>
                    <a:pt x="18239" y="21600"/>
                  </a:moveTo>
                  <a:lnTo>
                    <a:pt x="9642" y="11005"/>
                  </a:lnTo>
                  <a:lnTo>
                    <a:pt x="3688" y="8973"/>
                  </a:lnTo>
                  <a:cubicBezTo>
                    <a:pt x="1949" y="8368"/>
                    <a:pt x="592" y="6076"/>
                    <a:pt x="68" y="3027"/>
                  </a:cubicBezTo>
                  <a:cubicBezTo>
                    <a:pt x="-63" y="2292"/>
                    <a:pt x="-3" y="1557"/>
                    <a:pt x="235" y="951"/>
                  </a:cubicBezTo>
                  <a:cubicBezTo>
                    <a:pt x="473" y="324"/>
                    <a:pt x="818" y="0"/>
                    <a:pt x="1223" y="0"/>
                  </a:cubicBezTo>
                  <a:lnTo>
                    <a:pt x="8165" y="86"/>
                  </a:lnTo>
                  <a:cubicBezTo>
                    <a:pt x="10320" y="108"/>
                    <a:pt x="12178" y="1124"/>
                    <a:pt x="14012" y="3265"/>
                  </a:cubicBezTo>
                  <a:lnTo>
                    <a:pt x="21537" y="12065"/>
                  </a:lnTo>
                  <a:lnTo>
                    <a:pt x="18239" y="21600"/>
                  </a:lnTo>
                  <a:close/>
                </a:path>
              </a:pathLst>
            </a:custGeom>
            <a:solidFill>
              <a:srgbClr val="5F3318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33" name="Shape">
              <a:extLst>
                <a:ext uri="{FF2B5EF4-FFF2-40B4-BE49-F238E27FC236}">
                  <a16:creationId xmlns:a16="http://schemas.microsoft.com/office/drawing/2014/main" id="{8D94B75C-E646-A197-6D3F-D02BD3489AC7}"/>
                </a:ext>
              </a:extLst>
            </p:cNvPr>
            <p:cNvSpPr/>
            <p:nvPr/>
          </p:nvSpPr>
          <p:spPr>
            <a:xfrm>
              <a:off x="6880277" y="2271545"/>
              <a:ext cx="1135952" cy="628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600" extrusionOk="0">
                  <a:moveTo>
                    <a:pt x="18239" y="21600"/>
                  </a:moveTo>
                  <a:lnTo>
                    <a:pt x="9642" y="11005"/>
                  </a:lnTo>
                  <a:lnTo>
                    <a:pt x="3688" y="8973"/>
                  </a:lnTo>
                  <a:cubicBezTo>
                    <a:pt x="1949" y="8368"/>
                    <a:pt x="592" y="6076"/>
                    <a:pt x="68" y="3027"/>
                  </a:cubicBezTo>
                  <a:cubicBezTo>
                    <a:pt x="-63" y="2292"/>
                    <a:pt x="-3" y="1557"/>
                    <a:pt x="235" y="951"/>
                  </a:cubicBezTo>
                  <a:cubicBezTo>
                    <a:pt x="473" y="324"/>
                    <a:pt x="818" y="0"/>
                    <a:pt x="1223" y="0"/>
                  </a:cubicBezTo>
                  <a:lnTo>
                    <a:pt x="8165" y="86"/>
                  </a:lnTo>
                  <a:cubicBezTo>
                    <a:pt x="10320" y="108"/>
                    <a:pt x="12178" y="1124"/>
                    <a:pt x="14012" y="3265"/>
                  </a:cubicBezTo>
                  <a:lnTo>
                    <a:pt x="21537" y="12065"/>
                  </a:lnTo>
                  <a:lnTo>
                    <a:pt x="18239" y="21600"/>
                  </a:lnTo>
                  <a:close/>
                </a:path>
              </a:pathLst>
            </a:custGeom>
            <a:solidFill>
              <a:srgbClr val="794426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34" name="Shape">
              <a:extLst>
                <a:ext uri="{FF2B5EF4-FFF2-40B4-BE49-F238E27FC236}">
                  <a16:creationId xmlns:a16="http://schemas.microsoft.com/office/drawing/2014/main" id="{B0675F67-DC41-0F24-81D1-CB8A0CB6A57B}"/>
                </a:ext>
              </a:extLst>
            </p:cNvPr>
            <p:cNvSpPr/>
            <p:nvPr/>
          </p:nvSpPr>
          <p:spPr>
            <a:xfrm>
              <a:off x="6679304" y="2152217"/>
              <a:ext cx="1135952" cy="628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600" extrusionOk="0">
                  <a:moveTo>
                    <a:pt x="18239" y="21600"/>
                  </a:moveTo>
                  <a:lnTo>
                    <a:pt x="9642" y="11005"/>
                  </a:lnTo>
                  <a:lnTo>
                    <a:pt x="3688" y="8973"/>
                  </a:lnTo>
                  <a:cubicBezTo>
                    <a:pt x="1949" y="8368"/>
                    <a:pt x="592" y="6076"/>
                    <a:pt x="68" y="3027"/>
                  </a:cubicBezTo>
                  <a:cubicBezTo>
                    <a:pt x="-63" y="2292"/>
                    <a:pt x="-3" y="1557"/>
                    <a:pt x="235" y="951"/>
                  </a:cubicBezTo>
                  <a:cubicBezTo>
                    <a:pt x="473" y="324"/>
                    <a:pt x="818" y="0"/>
                    <a:pt x="1223" y="0"/>
                  </a:cubicBezTo>
                  <a:lnTo>
                    <a:pt x="8165" y="86"/>
                  </a:lnTo>
                  <a:cubicBezTo>
                    <a:pt x="10320" y="108"/>
                    <a:pt x="12178" y="1124"/>
                    <a:pt x="14012" y="3265"/>
                  </a:cubicBezTo>
                  <a:lnTo>
                    <a:pt x="21537" y="12065"/>
                  </a:lnTo>
                  <a:lnTo>
                    <a:pt x="18239" y="21600"/>
                  </a:lnTo>
                  <a:close/>
                </a:path>
              </a:pathLst>
            </a:custGeom>
            <a:solidFill>
              <a:srgbClr val="8B5030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35" name="Freeform: Shape 113">
              <a:extLst>
                <a:ext uri="{FF2B5EF4-FFF2-40B4-BE49-F238E27FC236}">
                  <a16:creationId xmlns:a16="http://schemas.microsoft.com/office/drawing/2014/main" id="{19AA60EE-22B3-2E86-D1F8-707599F69583}"/>
                </a:ext>
              </a:extLst>
            </p:cNvPr>
            <p:cNvSpPr/>
            <p:nvPr/>
          </p:nvSpPr>
          <p:spPr>
            <a:xfrm>
              <a:off x="2559333" y="2058063"/>
              <a:ext cx="7073344" cy="1787386"/>
            </a:xfrm>
            <a:custGeom>
              <a:avLst/>
              <a:gdLst>
                <a:gd name="connsiteX0" fmla="*/ 4292975 w 7073344"/>
                <a:gd name="connsiteY0" fmla="*/ 30 h 1787386"/>
                <a:gd name="connsiteX1" fmla="*/ 4657278 w 7073344"/>
                <a:gd name="connsiteY1" fmla="*/ 2513 h 1787386"/>
                <a:gd name="connsiteX2" fmla="*/ 4965637 w 7073344"/>
                <a:gd name="connsiteY2" fmla="*/ 94811 h 1787386"/>
                <a:gd name="connsiteX3" fmla="*/ 5461754 w 7073344"/>
                <a:gd name="connsiteY3" fmla="*/ 414503 h 1787386"/>
                <a:gd name="connsiteX4" fmla="*/ 5894537 w 7073344"/>
                <a:gd name="connsiteY4" fmla="*/ 815151 h 1787386"/>
                <a:gd name="connsiteX5" fmla="*/ 6194055 w 7073344"/>
                <a:gd name="connsiteY5" fmla="*/ 965891 h 1787386"/>
                <a:gd name="connsiteX6" fmla="*/ 7073344 w 7073344"/>
                <a:gd name="connsiteY6" fmla="*/ 1127309 h 1787386"/>
                <a:gd name="connsiteX7" fmla="*/ 7073344 w 7073344"/>
                <a:gd name="connsiteY7" fmla="*/ 1787386 h 1787386"/>
                <a:gd name="connsiteX8" fmla="*/ 6204083 w 7073344"/>
                <a:gd name="connsiteY8" fmla="*/ 1458921 h 1787386"/>
                <a:gd name="connsiteX9" fmla="*/ 5763911 w 7073344"/>
                <a:gd name="connsiteY9" fmla="*/ 1372251 h 1787386"/>
                <a:gd name="connsiteX10" fmla="*/ 5478115 w 7073344"/>
                <a:gd name="connsiteY10" fmla="*/ 1289969 h 1787386"/>
                <a:gd name="connsiteX11" fmla="*/ 5468747 w 7073344"/>
                <a:gd name="connsiteY11" fmla="*/ 1283678 h 1787386"/>
                <a:gd name="connsiteX12" fmla="*/ 5188626 w 7073344"/>
                <a:gd name="connsiteY12" fmla="*/ 980957 h 1787386"/>
                <a:gd name="connsiteX13" fmla="*/ 5023429 w 7073344"/>
                <a:gd name="connsiteY13" fmla="*/ 672606 h 1787386"/>
                <a:gd name="connsiteX14" fmla="*/ 4834350 w 7073344"/>
                <a:gd name="connsiteY14" fmla="*/ 508705 h 1787386"/>
                <a:gd name="connsiteX15" fmla="*/ 4792259 w 7073344"/>
                <a:gd name="connsiteY15" fmla="*/ 420794 h 1787386"/>
                <a:gd name="connsiteX16" fmla="*/ 4802419 w 7073344"/>
                <a:gd name="connsiteY16" fmla="*/ 364918 h 1787386"/>
                <a:gd name="connsiteX17" fmla="*/ 4735786 w 7073344"/>
                <a:gd name="connsiteY17" fmla="*/ 319638 h 1787386"/>
                <a:gd name="connsiteX18" fmla="*/ 4421755 w 7073344"/>
                <a:gd name="connsiteY18" fmla="*/ 260617 h 1787386"/>
                <a:gd name="connsiteX19" fmla="*/ 4230829 w 7073344"/>
                <a:gd name="connsiteY19" fmla="*/ 87941 h 1787386"/>
                <a:gd name="connsiteX20" fmla="*/ 4238350 w 7073344"/>
                <a:gd name="connsiteY20" fmla="*/ 28257 h 1787386"/>
                <a:gd name="connsiteX21" fmla="*/ 4292975 w 7073344"/>
                <a:gd name="connsiteY21" fmla="*/ 30 h 1787386"/>
                <a:gd name="connsiteX22" fmla="*/ 2780368 w 7073344"/>
                <a:gd name="connsiteY22" fmla="*/ 30 h 1787386"/>
                <a:gd name="connsiteX23" fmla="*/ 2835115 w 7073344"/>
                <a:gd name="connsiteY23" fmla="*/ 28257 h 1787386"/>
                <a:gd name="connsiteX24" fmla="*/ 2842634 w 7073344"/>
                <a:gd name="connsiteY24" fmla="*/ 87941 h 1787386"/>
                <a:gd name="connsiteX25" fmla="*/ 2651613 w 7073344"/>
                <a:gd name="connsiteY25" fmla="*/ 260617 h 1787386"/>
                <a:gd name="connsiteX26" fmla="*/ 2337641 w 7073344"/>
                <a:gd name="connsiteY26" fmla="*/ 319638 h 1787386"/>
                <a:gd name="connsiteX27" fmla="*/ 2271021 w 7073344"/>
                <a:gd name="connsiteY27" fmla="*/ 364918 h 1787386"/>
                <a:gd name="connsiteX28" fmla="*/ 2281047 w 7073344"/>
                <a:gd name="connsiteY28" fmla="*/ 420794 h 1787386"/>
                <a:gd name="connsiteX29" fmla="*/ 2238964 w 7073344"/>
                <a:gd name="connsiteY29" fmla="*/ 508705 h 1787386"/>
                <a:gd name="connsiteX30" fmla="*/ 2049921 w 7073344"/>
                <a:gd name="connsiteY30" fmla="*/ 672606 h 1787386"/>
                <a:gd name="connsiteX31" fmla="*/ 1884756 w 7073344"/>
                <a:gd name="connsiteY31" fmla="*/ 980957 h 1787386"/>
                <a:gd name="connsiteX32" fmla="*/ 1604688 w 7073344"/>
                <a:gd name="connsiteY32" fmla="*/ 1283678 h 1787386"/>
                <a:gd name="connsiteX33" fmla="*/ 1595321 w 7073344"/>
                <a:gd name="connsiteY33" fmla="*/ 1289969 h 1787386"/>
                <a:gd name="connsiteX34" fmla="*/ 1309448 w 7073344"/>
                <a:gd name="connsiteY34" fmla="*/ 1372251 h 1787386"/>
                <a:gd name="connsiteX35" fmla="*/ 869228 w 7073344"/>
                <a:gd name="connsiteY35" fmla="*/ 1458921 h 1787386"/>
                <a:gd name="connsiteX36" fmla="*/ 0 w 7073344"/>
                <a:gd name="connsiteY36" fmla="*/ 1787386 h 1787386"/>
                <a:gd name="connsiteX37" fmla="*/ 0 w 7073344"/>
                <a:gd name="connsiteY37" fmla="*/ 1127309 h 1787386"/>
                <a:gd name="connsiteX38" fmla="*/ 879254 w 7073344"/>
                <a:gd name="connsiteY38" fmla="*/ 965891 h 1787386"/>
                <a:gd name="connsiteX39" fmla="*/ 1178847 w 7073344"/>
                <a:gd name="connsiteY39" fmla="*/ 815151 h 1787386"/>
                <a:gd name="connsiteX40" fmla="*/ 1611548 w 7073344"/>
                <a:gd name="connsiteY40" fmla="*/ 414503 h 1787386"/>
                <a:gd name="connsiteX41" fmla="*/ 2107702 w 7073344"/>
                <a:gd name="connsiteY41" fmla="*/ 94811 h 1787386"/>
                <a:gd name="connsiteX42" fmla="*/ 2416134 w 7073344"/>
                <a:gd name="connsiteY42" fmla="*/ 2513 h 1787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073344" h="1787386">
                  <a:moveTo>
                    <a:pt x="4292975" y="30"/>
                  </a:moveTo>
                  <a:lnTo>
                    <a:pt x="4657278" y="2513"/>
                  </a:lnTo>
                  <a:cubicBezTo>
                    <a:pt x="4771016" y="3175"/>
                    <a:pt x="4868920" y="32645"/>
                    <a:pt x="4965637" y="94811"/>
                  </a:cubicBezTo>
                  <a:lnTo>
                    <a:pt x="5461754" y="414503"/>
                  </a:lnTo>
                  <a:lnTo>
                    <a:pt x="5894537" y="815151"/>
                  </a:lnTo>
                  <a:cubicBezTo>
                    <a:pt x="5979247" y="893708"/>
                    <a:pt x="6082956" y="945859"/>
                    <a:pt x="6194055" y="965891"/>
                  </a:cubicBezTo>
                  <a:lnTo>
                    <a:pt x="7073344" y="1127309"/>
                  </a:lnTo>
                  <a:lnTo>
                    <a:pt x="7073344" y="1787386"/>
                  </a:lnTo>
                  <a:lnTo>
                    <a:pt x="6204083" y="1458921"/>
                  </a:lnTo>
                  <a:cubicBezTo>
                    <a:pt x="6057755" y="1395512"/>
                    <a:pt x="5922114" y="1368526"/>
                    <a:pt x="5763911" y="1372251"/>
                  </a:cubicBezTo>
                  <a:cubicBezTo>
                    <a:pt x="5664687" y="1374735"/>
                    <a:pt x="5569158" y="1347169"/>
                    <a:pt x="5478115" y="1289969"/>
                  </a:cubicBezTo>
                  <a:lnTo>
                    <a:pt x="5468747" y="1283678"/>
                  </a:lnTo>
                  <a:cubicBezTo>
                    <a:pt x="5346301" y="1207108"/>
                    <a:pt x="5258293" y="1111581"/>
                    <a:pt x="5188626" y="980957"/>
                  </a:cubicBezTo>
                  <a:lnTo>
                    <a:pt x="5023429" y="672606"/>
                  </a:lnTo>
                  <a:lnTo>
                    <a:pt x="4834350" y="508705"/>
                  </a:lnTo>
                  <a:cubicBezTo>
                    <a:pt x="4808621" y="486106"/>
                    <a:pt x="4794239" y="456554"/>
                    <a:pt x="4792259" y="420794"/>
                  </a:cubicBezTo>
                  <a:cubicBezTo>
                    <a:pt x="4791072" y="400678"/>
                    <a:pt x="4794766" y="381805"/>
                    <a:pt x="4802419" y="364918"/>
                  </a:cubicBezTo>
                  <a:lnTo>
                    <a:pt x="4735786" y="319638"/>
                  </a:lnTo>
                  <a:lnTo>
                    <a:pt x="4421755" y="260617"/>
                  </a:lnTo>
                  <a:cubicBezTo>
                    <a:pt x="4330052" y="243068"/>
                    <a:pt x="4258537" y="176514"/>
                    <a:pt x="4230829" y="87941"/>
                  </a:cubicBezTo>
                  <a:cubicBezTo>
                    <a:pt x="4223308" y="67163"/>
                    <a:pt x="4226474" y="45806"/>
                    <a:pt x="4238350" y="28257"/>
                  </a:cubicBezTo>
                  <a:cubicBezTo>
                    <a:pt x="4250884" y="10046"/>
                    <a:pt x="4271732" y="-633"/>
                    <a:pt x="4292975" y="30"/>
                  </a:cubicBezTo>
                  <a:close/>
                  <a:moveTo>
                    <a:pt x="2780368" y="30"/>
                  </a:moveTo>
                  <a:cubicBezTo>
                    <a:pt x="2801739" y="-633"/>
                    <a:pt x="2822450" y="10046"/>
                    <a:pt x="2835115" y="28257"/>
                  </a:cubicBezTo>
                  <a:cubicBezTo>
                    <a:pt x="2846988" y="45806"/>
                    <a:pt x="2849494" y="67163"/>
                    <a:pt x="2842634" y="87941"/>
                  </a:cubicBezTo>
                  <a:cubicBezTo>
                    <a:pt x="2814931" y="176514"/>
                    <a:pt x="2743298" y="243068"/>
                    <a:pt x="2651613" y="260617"/>
                  </a:cubicBezTo>
                  <a:lnTo>
                    <a:pt x="2337641" y="319638"/>
                  </a:lnTo>
                  <a:lnTo>
                    <a:pt x="2271021" y="364918"/>
                  </a:lnTo>
                  <a:cubicBezTo>
                    <a:pt x="2278540" y="381805"/>
                    <a:pt x="2282366" y="400678"/>
                    <a:pt x="2281047" y="420794"/>
                  </a:cubicBezTo>
                  <a:cubicBezTo>
                    <a:pt x="2279200" y="456554"/>
                    <a:pt x="2264820" y="486106"/>
                    <a:pt x="2238964" y="508705"/>
                  </a:cubicBezTo>
                  <a:lnTo>
                    <a:pt x="2049921" y="672606"/>
                  </a:lnTo>
                  <a:lnTo>
                    <a:pt x="1884756" y="980957"/>
                  </a:lnTo>
                  <a:cubicBezTo>
                    <a:pt x="1815102" y="1111581"/>
                    <a:pt x="1727110" y="1207108"/>
                    <a:pt x="1604688" y="1283678"/>
                  </a:cubicBezTo>
                  <a:lnTo>
                    <a:pt x="1595321" y="1289969"/>
                  </a:lnTo>
                  <a:cubicBezTo>
                    <a:pt x="1504164" y="1347169"/>
                    <a:pt x="1408785" y="1374735"/>
                    <a:pt x="1309448" y="1372251"/>
                  </a:cubicBezTo>
                  <a:cubicBezTo>
                    <a:pt x="1151275" y="1368526"/>
                    <a:pt x="1015528" y="1395512"/>
                    <a:pt x="869228" y="1458921"/>
                  </a:cubicBezTo>
                  <a:lnTo>
                    <a:pt x="0" y="1787386"/>
                  </a:lnTo>
                  <a:lnTo>
                    <a:pt x="0" y="1127309"/>
                  </a:lnTo>
                  <a:lnTo>
                    <a:pt x="879254" y="965891"/>
                  </a:lnTo>
                  <a:cubicBezTo>
                    <a:pt x="990463" y="945859"/>
                    <a:pt x="1094021" y="893708"/>
                    <a:pt x="1178847" y="815151"/>
                  </a:cubicBezTo>
                  <a:lnTo>
                    <a:pt x="1611548" y="414503"/>
                  </a:lnTo>
                  <a:lnTo>
                    <a:pt x="2107702" y="94811"/>
                  </a:lnTo>
                  <a:cubicBezTo>
                    <a:pt x="2204532" y="32645"/>
                    <a:pt x="2302418" y="3175"/>
                    <a:pt x="2416134" y="2513"/>
                  </a:cubicBezTo>
                  <a:close/>
                </a:path>
              </a:pathLst>
            </a:custGeom>
            <a:solidFill>
              <a:srgbClr val="AB7959"/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3406F61-1AAA-9A10-3F95-38E21C567C91}"/>
              </a:ext>
            </a:extLst>
          </p:cNvPr>
          <p:cNvGrpSpPr/>
          <p:nvPr/>
        </p:nvGrpSpPr>
        <p:grpSpPr>
          <a:xfrm>
            <a:off x="1694943" y="1912064"/>
            <a:ext cx="4381952" cy="782232"/>
            <a:chOff x="2559333" y="1015457"/>
            <a:chExt cx="7070649" cy="1343529"/>
          </a:xfrm>
        </p:grpSpPr>
        <p:sp>
          <p:nvSpPr>
            <p:cNvPr id="37" name="Shape">
              <a:extLst>
                <a:ext uri="{FF2B5EF4-FFF2-40B4-BE49-F238E27FC236}">
                  <a16:creationId xmlns:a16="http://schemas.microsoft.com/office/drawing/2014/main" id="{418CECB8-9416-4408-881B-92D22E059067}"/>
                </a:ext>
              </a:extLst>
            </p:cNvPr>
            <p:cNvSpPr/>
            <p:nvPr/>
          </p:nvSpPr>
          <p:spPr>
            <a:xfrm>
              <a:off x="4631879" y="1731427"/>
              <a:ext cx="1116930" cy="46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0828" extrusionOk="0">
                  <a:moveTo>
                    <a:pt x="170" y="14936"/>
                  </a:moveTo>
                  <a:lnTo>
                    <a:pt x="10588" y="14456"/>
                  </a:lnTo>
                  <a:lnTo>
                    <a:pt x="16312" y="19991"/>
                  </a:lnTo>
                  <a:cubicBezTo>
                    <a:pt x="17986" y="21600"/>
                    <a:pt x="19805" y="20838"/>
                    <a:pt x="21127" y="18155"/>
                  </a:cubicBezTo>
                  <a:cubicBezTo>
                    <a:pt x="21442" y="17506"/>
                    <a:pt x="21600" y="16631"/>
                    <a:pt x="21564" y="15614"/>
                  </a:cubicBezTo>
                  <a:cubicBezTo>
                    <a:pt x="21539" y="14626"/>
                    <a:pt x="21333" y="13779"/>
                    <a:pt x="20981" y="13271"/>
                  </a:cubicBezTo>
                  <a:lnTo>
                    <a:pt x="14954" y="4264"/>
                  </a:lnTo>
                  <a:cubicBezTo>
                    <a:pt x="13074" y="1468"/>
                    <a:pt x="11194" y="141"/>
                    <a:pt x="8987" y="113"/>
                  </a:cubicBezTo>
                  <a:lnTo>
                    <a:pt x="0" y="0"/>
                  </a:lnTo>
                  <a:lnTo>
                    <a:pt x="170" y="14936"/>
                  </a:lnTo>
                  <a:close/>
                </a:path>
              </a:pathLst>
            </a:custGeom>
            <a:solidFill>
              <a:srgbClr val="927059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38" name="Shape">
              <a:extLst>
                <a:ext uri="{FF2B5EF4-FFF2-40B4-BE49-F238E27FC236}">
                  <a16:creationId xmlns:a16="http://schemas.microsoft.com/office/drawing/2014/main" id="{FE2177FB-3726-7832-9151-007E36DB7E95}"/>
                </a:ext>
              </a:extLst>
            </p:cNvPr>
            <p:cNvSpPr/>
            <p:nvPr/>
          </p:nvSpPr>
          <p:spPr>
            <a:xfrm>
              <a:off x="4814012" y="1750269"/>
              <a:ext cx="1116930" cy="46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0828" extrusionOk="0">
                  <a:moveTo>
                    <a:pt x="170" y="14908"/>
                  </a:moveTo>
                  <a:lnTo>
                    <a:pt x="10588" y="14456"/>
                  </a:lnTo>
                  <a:lnTo>
                    <a:pt x="16312" y="19991"/>
                  </a:lnTo>
                  <a:cubicBezTo>
                    <a:pt x="17986" y="21600"/>
                    <a:pt x="19805" y="20838"/>
                    <a:pt x="21127" y="18155"/>
                  </a:cubicBezTo>
                  <a:cubicBezTo>
                    <a:pt x="21442" y="17506"/>
                    <a:pt x="21600" y="16631"/>
                    <a:pt x="21564" y="15614"/>
                  </a:cubicBezTo>
                  <a:cubicBezTo>
                    <a:pt x="21539" y="14626"/>
                    <a:pt x="21321" y="13779"/>
                    <a:pt x="20981" y="13271"/>
                  </a:cubicBezTo>
                  <a:lnTo>
                    <a:pt x="14954" y="4264"/>
                  </a:lnTo>
                  <a:cubicBezTo>
                    <a:pt x="13074" y="1468"/>
                    <a:pt x="11194" y="141"/>
                    <a:pt x="8987" y="113"/>
                  </a:cubicBezTo>
                  <a:lnTo>
                    <a:pt x="0" y="0"/>
                  </a:lnTo>
                  <a:lnTo>
                    <a:pt x="170" y="14908"/>
                  </a:lnTo>
                  <a:close/>
                </a:path>
              </a:pathLst>
            </a:custGeom>
            <a:solidFill>
              <a:srgbClr val="AE856A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39" name="Shape">
              <a:extLst>
                <a:ext uri="{FF2B5EF4-FFF2-40B4-BE49-F238E27FC236}">
                  <a16:creationId xmlns:a16="http://schemas.microsoft.com/office/drawing/2014/main" id="{1F29CA33-3181-2474-CA07-DCB4B40ED0DD}"/>
                </a:ext>
              </a:extLst>
            </p:cNvPr>
            <p:cNvSpPr/>
            <p:nvPr/>
          </p:nvSpPr>
          <p:spPr>
            <a:xfrm>
              <a:off x="5040108" y="1756549"/>
              <a:ext cx="1116930" cy="46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0828" extrusionOk="0">
                  <a:moveTo>
                    <a:pt x="170" y="14908"/>
                  </a:moveTo>
                  <a:lnTo>
                    <a:pt x="10588" y="14456"/>
                  </a:lnTo>
                  <a:lnTo>
                    <a:pt x="16312" y="19991"/>
                  </a:lnTo>
                  <a:cubicBezTo>
                    <a:pt x="17986" y="21600"/>
                    <a:pt x="19805" y="20838"/>
                    <a:pt x="21127" y="18155"/>
                  </a:cubicBezTo>
                  <a:cubicBezTo>
                    <a:pt x="21442" y="17506"/>
                    <a:pt x="21600" y="16631"/>
                    <a:pt x="21564" y="15614"/>
                  </a:cubicBezTo>
                  <a:cubicBezTo>
                    <a:pt x="21539" y="14626"/>
                    <a:pt x="21333" y="13779"/>
                    <a:pt x="20981" y="13271"/>
                  </a:cubicBezTo>
                  <a:lnTo>
                    <a:pt x="14954" y="4264"/>
                  </a:lnTo>
                  <a:cubicBezTo>
                    <a:pt x="13074" y="1468"/>
                    <a:pt x="11194" y="141"/>
                    <a:pt x="8987" y="113"/>
                  </a:cubicBezTo>
                  <a:lnTo>
                    <a:pt x="0" y="0"/>
                  </a:lnTo>
                  <a:lnTo>
                    <a:pt x="170" y="14908"/>
                  </a:lnTo>
                  <a:close/>
                </a:path>
              </a:pathLst>
            </a:custGeom>
            <a:solidFill>
              <a:srgbClr val="C09375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40" name="Shape">
              <a:extLst>
                <a:ext uri="{FF2B5EF4-FFF2-40B4-BE49-F238E27FC236}">
                  <a16:creationId xmlns:a16="http://schemas.microsoft.com/office/drawing/2014/main" id="{179D9400-2178-3956-1BB1-0A6CE385E0C7}"/>
                </a:ext>
              </a:extLst>
            </p:cNvPr>
            <p:cNvSpPr/>
            <p:nvPr/>
          </p:nvSpPr>
          <p:spPr>
            <a:xfrm>
              <a:off x="6446927" y="1731427"/>
              <a:ext cx="1116930" cy="46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0828" extrusionOk="0">
                  <a:moveTo>
                    <a:pt x="21399" y="14936"/>
                  </a:moveTo>
                  <a:lnTo>
                    <a:pt x="10981" y="14456"/>
                  </a:lnTo>
                  <a:lnTo>
                    <a:pt x="5257" y="19991"/>
                  </a:lnTo>
                  <a:cubicBezTo>
                    <a:pt x="3583" y="21600"/>
                    <a:pt x="1764" y="20838"/>
                    <a:pt x="442" y="18155"/>
                  </a:cubicBezTo>
                  <a:cubicBezTo>
                    <a:pt x="127" y="17506"/>
                    <a:pt x="-31" y="16631"/>
                    <a:pt x="5" y="15614"/>
                  </a:cubicBezTo>
                  <a:cubicBezTo>
                    <a:pt x="30" y="14626"/>
                    <a:pt x="236" y="13779"/>
                    <a:pt x="588" y="13271"/>
                  </a:cubicBezTo>
                  <a:lnTo>
                    <a:pt x="6615" y="4264"/>
                  </a:lnTo>
                  <a:cubicBezTo>
                    <a:pt x="8495" y="1468"/>
                    <a:pt x="10375" y="141"/>
                    <a:pt x="12582" y="113"/>
                  </a:cubicBezTo>
                  <a:lnTo>
                    <a:pt x="21569" y="0"/>
                  </a:lnTo>
                  <a:lnTo>
                    <a:pt x="21399" y="14936"/>
                  </a:lnTo>
                  <a:close/>
                </a:path>
              </a:pathLst>
            </a:custGeom>
            <a:solidFill>
              <a:srgbClr val="927059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41" name="Shape">
              <a:extLst>
                <a:ext uri="{FF2B5EF4-FFF2-40B4-BE49-F238E27FC236}">
                  <a16:creationId xmlns:a16="http://schemas.microsoft.com/office/drawing/2014/main" id="{3191DE9D-4798-A450-1F36-9945ADB2EAE7}"/>
                </a:ext>
              </a:extLst>
            </p:cNvPr>
            <p:cNvSpPr/>
            <p:nvPr/>
          </p:nvSpPr>
          <p:spPr>
            <a:xfrm>
              <a:off x="6264794" y="1750269"/>
              <a:ext cx="1116930" cy="46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0828" extrusionOk="0">
                  <a:moveTo>
                    <a:pt x="21399" y="14908"/>
                  </a:moveTo>
                  <a:lnTo>
                    <a:pt x="10981" y="14456"/>
                  </a:lnTo>
                  <a:lnTo>
                    <a:pt x="5257" y="19991"/>
                  </a:lnTo>
                  <a:cubicBezTo>
                    <a:pt x="3583" y="21600"/>
                    <a:pt x="1764" y="20838"/>
                    <a:pt x="442" y="18155"/>
                  </a:cubicBezTo>
                  <a:cubicBezTo>
                    <a:pt x="127" y="17506"/>
                    <a:pt x="-31" y="16631"/>
                    <a:pt x="5" y="15614"/>
                  </a:cubicBezTo>
                  <a:cubicBezTo>
                    <a:pt x="30" y="14626"/>
                    <a:pt x="248" y="13779"/>
                    <a:pt x="588" y="13271"/>
                  </a:cubicBezTo>
                  <a:lnTo>
                    <a:pt x="6615" y="4264"/>
                  </a:lnTo>
                  <a:cubicBezTo>
                    <a:pt x="8495" y="1468"/>
                    <a:pt x="10375" y="141"/>
                    <a:pt x="12582" y="113"/>
                  </a:cubicBezTo>
                  <a:lnTo>
                    <a:pt x="21569" y="0"/>
                  </a:lnTo>
                  <a:lnTo>
                    <a:pt x="21399" y="14908"/>
                  </a:lnTo>
                  <a:close/>
                </a:path>
              </a:pathLst>
            </a:custGeom>
            <a:solidFill>
              <a:srgbClr val="AE856A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42" name="Shape">
              <a:extLst>
                <a:ext uri="{FF2B5EF4-FFF2-40B4-BE49-F238E27FC236}">
                  <a16:creationId xmlns:a16="http://schemas.microsoft.com/office/drawing/2014/main" id="{47FF16C5-F365-27C0-10A8-3F52D9719A1E}"/>
                </a:ext>
              </a:extLst>
            </p:cNvPr>
            <p:cNvSpPr/>
            <p:nvPr/>
          </p:nvSpPr>
          <p:spPr>
            <a:xfrm>
              <a:off x="6032418" y="1756549"/>
              <a:ext cx="1116930" cy="46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0828" extrusionOk="0">
                  <a:moveTo>
                    <a:pt x="21399" y="14908"/>
                  </a:moveTo>
                  <a:lnTo>
                    <a:pt x="10981" y="14456"/>
                  </a:lnTo>
                  <a:lnTo>
                    <a:pt x="5257" y="19991"/>
                  </a:lnTo>
                  <a:cubicBezTo>
                    <a:pt x="3583" y="21600"/>
                    <a:pt x="1764" y="20838"/>
                    <a:pt x="442" y="18155"/>
                  </a:cubicBezTo>
                  <a:cubicBezTo>
                    <a:pt x="127" y="17506"/>
                    <a:pt x="-31" y="16631"/>
                    <a:pt x="5" y="15614"/>
                  </a:cubicBezTo>
                  <a:cubicBezTo>
                    <a:pt x="30" y="14626"/>
                    <a:pt x="236" y="13779"/>
                    <a:pt x="588" y="13271"/>
                  </a:cubicBezTo>
                  <a:lnTo>
                    <a:pt x="6615" y="4264"/>
                  </a:lnTo>
                  <a:cubicBezTo>
                    <a:pt x="8495" y="1468"/>
                    <a:pt x="10375" y="141"/>
                    <a:pt x="12582" y="113"/>
                  </a:cubicBezTo>
                  <a:lnTo>
                    <a:pt x="21569" y="0"/>
                  </a:lnTo>
                  <a:lnTo>
                    <a:pt x="21399" y="14908"/>
                  </a:lnTo>
                  <a:close/>
                </a:path>
              </a:pathLst>
            </a:custGeom>
            <a:solidFill>
              <a:srgbClr val="C09375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43" name="Freeform: Shape 91">
              <a:extLst>
                <a:ext uri="{FF2B5EF4-FFF2-40B4-BE49-F238E27FC236}">
                  <a16:creationId xmlns:a16="http://schemas.microsoft.com/office/drawing/2014/main" id="{373270C0-570F-27CE-4042-48B7B547D8AA}"/>
                </a:ext>
              </a:extLst>
            </p:cNvPr>
            <p:cNvSpPr/>
            <p:nvPr/>
          </p:nvSpPr>
          <p:spPr>
            <a:xfrm>
              <a:off x="2559333" y="1015457"/>
              <a:ext cx="7070649" cy="1343529"/>
            </a:xfrm>
            <a:custGeom>
              <a:avLst/>
              <a:gdLst>
                <a:gd name="connsiteX0" fmla="*/ 0 w 7070649"/>
                <a:gd name="connsiteY0" fmla="*/ 0 h 1343529"/>
                <a:gd name="connsiteX1" fmla="*/ 1416800 w 7070649"/>
                <a:gd name="connsiteY1" fmla="*/ 662601 h 1343529"/>
                <a:gd name="connsiteX2" fmla="*/ 1759110 w 7070649"/>
                <a:gd name="connsiteY2" fmla="*/ 707776 h 1343529"/>
                <a:gd name="connsiteX3" fmla="*/ 2319971 w 7070649"/>
                <a:gd name="connsiteY3" fmla="*/ 607955 h 1343529"/>
                <a:gd name="connsiteX4" fmla="*/ 2901568 w 7070649"/>
                <a:gd name="connsiteY4" fmla="*/ 610448 h 1343529"/>
                <a:gd name="connsiteX5" fmla="*/ 3210634 w 7070649"/>
                <a:gd name="connsiteY5" fmla="*/ 702791 h 1343529"/>
                <a:gd name="connsiteX6" fmla="*/ 3521511 w 7070649"/>
                <a:gd name="connsiteY6" fmla="*/ 902493 h 1343529"/>
                <a:gd name="connsiteX7" fmla="*/ 3535325 w 7070649"/>
                <a:gd name="connsiteY7" fmla="*/ 916579 h 1343529"/>
                <a:gd name="connsiteX8" fmla="*/ 3549140 w 7070649"/>
                <a:gd name="connsiteY8" fmla="*/ 902493 h 1343529"/>
                <a:gd name="connsiteX9" fmla="*/ 3860016 w 7070649"/>
                <a:gd name="connsiteY9" fmla="*/ 702791 h 1343529"/>
                <a:gd name="connsiteX10" fmla="*/ 4169082 w 7070649"/>
                <a:gd name="connsiteY10" fmla="*/ 610448 h 1343529"/>
                <a:gd name="connsiteX11" fmla="*/ 4750679 w 7070649"/>
                <a:gd name="connsiteY11" fmla="*/ 607955 h 1343529"/>
                <a:gd name="connsiteX12" fmla="*/ 5311540 w 7070649"/>
                <a:gd name="connsiteY12" fmla="*/ 707776 h 1343529"/>
                <a:gd name="connsiteX13" fmla="*/ 5653850 w 7070649"/>
                <a:gd name="connsiteY13" fmla="*/ 662601 h 1343529"/>
                <a:gd name="connsiteX14" fmla="*/ 7070649 w 7070649"/>
                <a:gd name="connsiteY14" fmla="*/ 0 h 1343529"/>
                <a:gd name="connsiteX15" fmla="*/ 7070649 w 7070649"/>
                <a:gd name="connsiteY15" fmla="*/ 742981 h 1343529"/>
                <a:gd name="connsiteX16" fmla="*/ 6004223 w 7070649"/>
                <a:gd name="connsiteY16" fmla="*/ 1046927 h 1343529"/>
                <a:gd name="connsiteX17" fmla="*/ 5828296 w 7070649"/>
                <a:gd name="connsiteY17" fmla="*/ 1100950 h 1343529"/>
                <a:gd name="connsiteX18" fmla="*/ 5486645 w 7070649"/>
                <a:gd name="connsiteY18" fmla="*/ 1255478 h 1343529"/>
                <a:gd name="connsiteX19" fmla="*/ 5202758 w 7070649"/>
                <a:gd name="connsiteY19" fmla="*/ 1343397 h 1343529"/>
                <a:gd name="connsiteX20" fmla="*/ 5191567 w 7070649"/>
                <a:gd name="connsiteY20" fmla="*/ 1343397 h 1343529"/>
                <a:gd name="connsiteX21" fmla="*/ 4801532 w 7070649"/>
                <a:gd name="connsiteY21" fmla="*/ 1241022 h 1343529"/>
                <a:gd name="connsiteX22" fmla="*/ 4506290 w 7070649"/>
                <a:gd name="connsiteY22" fmla="*/ 1070169 h 1343529"/>
                <a:gd name="connsiteX23" fmla="*/ 4263217 w 7070649"/>
                <a:gd name="connsiteY23" fmla="*/ 1035026 h 1343529"/>
                <a:gd name="connsiteX24" fmla="*/ 4183564 w 7070649"/>
                <a:gd name="connsiteY24" fmla="*/ 983496 h 1343529"/>
                <a:gd name="connsiteX25" fmla="*/ 4163487 w 7070649"/>
                <a:gd name="connsiteY25" fmla="*/ 930096 h 1343529"/>
                <a:gd name="connsiteX26" fmla="*/ 4084328 w 7070649"/>
                <a:gd name="connsiteY26" fmla="*/ 928850 h 1343529"/>
                <a:gd name="connsiteX27" fmla="*/ 3787769 w 7070649"/>
                <a:gd name="connsiteY27" fmla="*/ 1051974 h 1343529"/>
                <a:gd name="connsiteX28" fmla="*/ 3538443 w 7070649"/>
                <a:gd name="connsiteY28" fmla="*/ 1011161 h 1343529"/>
                <a:gd name="connsiteX29" fmla="*/ 3535326 w 7070649"/>
                <a:gd name="connsiteY29" fmla="*/ 1006616 h 1343529"/>
                <a:gd name="connsiteX30" fmla="*/ 3532208 w 7070649"/>
                <a:gd name="connsiteY30" fmla="*/ 1011161 h 1343529"/>
                <a:gd name="connsiteX31" fmla="*/ 3282881 w 7070649"/>
                <a:gd name="connsiteY31" fmla="*/ 1051974 h 1343529"/>
                <a:gd name="connsiteX32" fmla="*/ 2986323 w 7070649"/>
                <a:gd name="connsiteY32" fmla="*/ 928850 h 1343529"/>
                <a:gd name="connsiteX33" fmla="*/ 2907164 w 7070649"/>
                <a:gd name="connsiteY33" fmla="*/ 930096 h 1343529"/>
                <a:gd name="connsiteX34" fmla="*/ 2887086 w 7070649"/>
                <a:gd name="connsiteY34" fmla="*/ 983496 h 1343529"/>
                <a:gd name="connsiteX35" fmla="*/ 2807433 w 7070649"/>
                <a:gd name="connsiteY35" fmla="*/ 1035026 h 1343529"/>
                <a:gd name="connsiteX36" fmla="*/ 2564360 w 7070649"/>
                <a:gd name="connsiteY36" fmla="*/ 1070169 h 1343529"/>
                <a:gd name="connsiteX37" fmla="*/ 2269118 w 7070649"/>
                <a:gd name="connsiteY37" fmla="*/ 1241022 h 1343529"/>
                <a:gd name="connsiteX38" fmla="*/ 1879083 w 7070649"/>
                <a:gd name="connsiteY38" fmla="*/ 1343397 h 1343529"/>
                <a:gd name="connsiteX39" fmla="*/ 1867892 w 7070649"/>
                <a:gd name="connsiteY39" fmla="*/ 1343397 h 1343529"/>
                <a:gd name="connsiteX40" fmla="*/ 1584005 w 7070649"/>
                <a:gd name="connsiteY40" fmla="*/ 1255478 h 1343529"/>
                <a:gd name="connsiteX41" fmla="*/ 1242354 w 7070649"/>
                <a:gd name="connsiteY41" fmla="*/ 1100950 h 1343529"/>
                <a:gd name="connsiteX42" fmla="*/ 1066426 w 7070649"/>
                <a:gd name="connsiteY42" fmla="*/ 1046927 h 1343529"/>
                <a:gd name="connsiteX43" fmla="*/ 0 w 7070649"/>
                <a:gd name="connsiteY43" fmla="*/ 742981 h 134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070649" h="1343529">
                  <a:moveTo>
                    <a:pt x="0" y="0"/>
                  </a:moveTo>
                  <a:lnTo>
                    <a:pt x="1416800" y="662601"/>
                  </a:lnTo>
                  <a:cubicBezTo>
                    <a:pt x="1524266" y="712823"/>
                    <a:pt x="1643580" y="728525"/>
                    <a:pt x="1759110" y="707776"/>
                  </a:cubicBezTo>
                  <a:lnTo>
                    <a:pt x="2319971" y="607955"/>
                  </a:lnTo>
                  <a:lnTo>
                    <a:pt x="2901568" y="610448"/>
                  </a:lnTo>
                  <a:cubicBezTo>
                    <a:pt x="3015946" y="611071"/>
                    <a:pt x="3113208" y="640606"/>
                    <a:pt x="3210634" y="702791"/>
                  </a:cubicBezTo>
                  <a:lnTo>
                    <a:pt x="3521511" y="902493"/>
                  </a:lnTo>
                  <a:lnTo>
                    <a:pt x="3535325" y="916579"/>
                  </a:lnTo>
                  <a:lnTo>
                    <a:pt x="3549140" y="902493"/>
                  </a:lnTo>
                  <a:lnTo>
                    <a:pt x="3860016" y="702791"/>
                  </a:lnTo>
                  <a:cubicBezTo>
                    <a:pt x="3957443" y="640606"/>
                    <a:pt x="4054705" y="611071"/>
                    <a:pt x="4169082" y="610448"/>
                  </a:cubicBezTo>
                  <a:lnTo>
                    <a:pt x="4750679" y="607955"/>
                  </a:lnTo>
                  <a:lnTo>
                    <a:pt x="5311540" y="707776"/>
                  </a:lnTo>
                  <a:cubicBezTo>
                    <a:pt x="5427070" y="728525"/>
                    <a:pt x="5546384" y="712823"/>
                    <a:pt x="5653850" y="662601"/>
                  </a:cubicBezTo>
                  <a:lnTo>
                    <a:pt x="7070649" y="0"/>
                  </a:lnTo>
                  <a:lnTo>
                    <a:pt x="7070649" y="742981"/>
                  </a:lnTo>
                  <a:lnTo>
                    <a:pt x="6004223" y="1046927"/>
                  </a:lnTo>
                  <a:cubicBezTo>
                    <a:pt x="5947117" y="1068922"/>
                    <a:pt x="5888035" y="1086494"/>
                    <a:pt x="5828296" y="1100950"/>
                  </a:cubicBezTo>
                  <a:cubicBezTo>
                    <a:pt x="5705196" y="1130484"/>
                    <a:pt x="5597237" y="1180083"/>
                    <a:pt x="5486645" y="1255478"/>
                  </a:cubicBezTo>
                  <a:cubicBezTo>
                    <a:pt x="5403865" y="1311992"/>
                    <a:pt x="5308413" y="1341465"/>
                    <a:pt x="5202758" y="1343397"/>
                  </a:cubicBezTo>
                  <a:lnTo>
                    <a:pt x="5191567" y="1343397"/>
                  </a:lnTo>
                  <a:cubicBezTo>
                    <a:pt x="5048883" y="1345889"/>
                    <a:pt x="4926442" y="1313239"/>
                    <a:pt x="4801532" y="1241022"/>
                  </a:cubicBezTo>
                  <a:lnTo>
                    <a:pt x="4506290" y="1070169"/>
                  </a:lnTo>
                  <a:lnTo>
                    <a:pt x="4263217" y="1035026"/>
                  </a:lnTo>
                  <a:cubicBezTo>
                    <a:pt x="4229974" y="1029979"/>
                    <a:pt x="4202984" y="1013031"/>
                    <a:pt x="4183564" y="983496"/>
                  </a:cubicBezTo>
                  <a:cubicBezTo>
                    <a:pt x="4172867" y="966548"/>
                    <a:pt x="4165955" y="948976"/>
                    <a:pt x="4163487" y="930096"/>
                  </a:cubicBezTo>
                  <a:lnTo>
                    <a:pt x="4084328" y="928850"/>
                  </a:lnTo>
                  <a:lnTo>
                    <a:pt x="3787769" y="1051974"/>
                  </a:lnTo>
                  <a:cubicBezTo>
                    <a:pt x="3701204" y="1087740"/>
                    <a:pt x="3606905" y="1070792"/>
                    <a:pt x="3538443" y="1011161"/>
                  </a:cubicBezTo>
                  <a:lnTo>
                    <a:pt x="3535326" y="1006616"/>
                  </a:lnTo>
                  <a:lnTo>
                    <a:pt x="3532208" y="1011161"/>
                  </a:lnTo>
                  <a:cubicBezTo>
                    <a:pt x="3463746" y="1070792"/>
                    <a:pt x="3369446" y="1087740"/>
                    <a:pt x="3282881" y="1051974"/>
                  </a:cubicBezTo>
                  <a:lnTo>
                    <a:pt x="2986323" y="928850"/>
                  </a:lnTo>
                  <a:lnTo>
                    <a:pt x="2907164" y="930096"/>
                  </a:lnTo>
                  <a:cubicBezTo>
                    <a:pt x="2904695" y="948976"/>
                    <a:pt x="2897783" y="966548"/>
                    <a:pt x="2887086" y="983496"/>
                  </a:cubicBezTo>
                  <a:cubicBezTo>
                    <a:pt x="2867666" y="1013031"/>
                    <a:pt x="2840676" y="1029979"/>
                    <a:pt x="2807433" y="1035026"/>
                  </a:cubicBezTo>
                  <a:lnTo>
                    <a:pt x="2564360" y="1070169"/>
                  </a:lnTo>
                  <a:lnTo>
                    <a:pt x="2269118" y="1241022"/>
                  </a:lnTo>
                  <a:cubicBezTo>
                    <a:pt x="2144208" y="1313239"/>
                    <a:pt x="2021767" y="1345889"/>
                    <a:pt x="1879083" y="1343397"/>
                  </a:cubicBezTo>
                  <a:lnTo>
                    <a:pt x="1867892" y="1343397"/>
                  </a:lnTo>
                  <a:cubicBezTo>
                    <a:pt x="1762237" y="1341465"/>
                    <a:pt x="1666785" y="1311992"/>
                    <a:pt x="1584005" y="1255478"/>
                  </a:cubicBezTo>
                  <a:cubicBezTo>
                    <a:pt x="1473413" y="1180083"/>
                    <a:pt x="1365454" y="1130484"/>
                    <a:pt x="1242354" y="1100950"/>
                  </a:cubicBezTo>
                  <a:cubicBezTo>
                    <a:pt x="1182614" y="1086494"/>
                    <a:pt x="1123533" y="1068922"/>
                    <a:pt x="1066426" y="1046927"/>
                  </a:cubicBezTo>
                  <a:lnTo>
                    <a:pt x="0" y="742981"/>
                  </a:lnTo>
                  <a:close/>
                </a:path>
              </a:pathLst>
            </a:custGeom>
            <a:solidFill>
              <a:srgbClr val="D9B497"/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5ADAEDA-63B1-C8B0-0CD6-7E50089DDC40}"/>
              </a:ext>
            </a:extLst>
          </p:cNvPr>
          <p:cNvGrpSpPr/>
          <p:nvPr/>
        </p:nvGrpSpPr>
        <p:grpSpPr>
          <a:xfrm>
            <a:off x="2814129" y="703394"/>
            <a:ext cx="2194560" cy="1237867"/>
            <a:chOff x="255548" y="1465256"/>
            <a:chExt cx="2194560" cy="123786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33FC335-7DF0-160F-33DE-75A0380E91E2}"/>
                </a:ext>
              </a:extLst>
            </p:cNvPr>
            <p:cNvSpPr txBox="1"/>
            <p:nvPr/>
          </p:nvSpPr>
          <p:spPr>
            <a:xfrm>
              <a:off x="255548" y="1465256"/>
              <a:ext cx="2194560" cy="40011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2000" b="1" noProof="1"/>
                <a:t>Lorem Ipsum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F6D1938-8B80-129E-A538-714EA3EFFF5E}"/>
                </a:ext>
              </a:extLst>
            </p:cNvPr>
            <p:cNvSpPr txBox="1"/>
            <p:nvPr/>
          </p:nvSpPr>
          <p:spPr>
            <a:xfrm>
              <a:off x="255548" y="1841349"/>
              <a:ext cx="2194560" cy="861774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ctr"/>
              <a:r>
                <a:rPr lang="en-US" sz="10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Lorem ipsum dolor sit amet, nibh est. A magna maecenas, quam magna nec quis, lorem nunc. Suspendisse viverra sodales mauris, cras pharetra proin egestas arcu erat dolor, at amet. 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7BB6646-5841-2AED-7C0E-3AA4A5812677}"/>
              </a:ext>
            </a:extLst>
          </p:cNvPr>
          <p:cNvGrpSpPr/>
          <p:nvPr/>
        </p:nvGrpSpPr>
        <p:grpSpPr>
          <a:xfrm>
            <a:off x="95505" y="1876985"/>
            <a:ext cx="1475685" cy="1048405"/>
            <a:chOff x="332936" y="2658545"/>
            <a:chExt cx="2926080" cy="139787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20FE4F3-1991-8BDD-AA27-C54DEC00BEB9}"/>
                </a:ext>
              </a:extLst>
            </p:cNvPr>
            <p:cNvSpPr txBox="1"/>
            <p:nvPr/>
          </p:nvSpPr>
          <p:spPr>
            <a:xfrm>
              <a:off x="332936" y="2658545"/>
              <a:ext cx="2926080" cy="43088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500" b="1" noProof="1"/>
                <a:t>Lorem Ipsum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1618E5C-8F5B-86FE-F9FC-EC87AFB701E1}"/>
                </a:ext>
              </a:extLst>
            </p:cNvPr>
            <p:cNvSpPr txBox="1"/>
            <p:nvPr/>
          </p:nvSpPr>
          <p:spPr>
            <a:xfrm>
              <a:off x="332936" y="3086922"/>
              <a:ext cx="2926080" cy="969496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825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Lorem ipsum dolor sit amet, nibh est. A magna maecenas, quam magna nec quis, lorem nunc. Suspendisse viverra sodales mauris, cras pharetra proin.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E4CDE6C-6DE6-AEB3-4BB1-91BDBB926D0A}"/>
              </a:ext>
            </a:extLst>
          </p:cNvPr>
          <p:cNvGrpSpPr/>
          <p:nvPr/>
        </p:nvGrpSpPr>
        <p:grpSpPr>
          <a:xfrm>
            <a:off x="6190777" y="1860329"/>
            <a:ext cx="1475685" cy="1048405"/>
            <a:chOff x="332936" y="2658545"/>
            <a:chExt cx="2926080" cy="1397873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813C85A-D208-66B3-849C-26A86626BA56}"/>
                </a:ext>
              </a:extLst>
            </p:cNvPr>
            <p:cNvSpPr txBox="1"/>
            <p:nvPr/>
          </p:nvSpPr>
          <p:spPr>
            <a:xfrm>
              <a:off x="332936" y="2658545"/>
              <a:ext cx="2926080" cy="43088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500" b="1" noProof="1"/>
                <a:t>Lorem Ipsum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EF4AB3D-3BF3-522C-849D-2080F55086E9}"/>
                </a:ext>
              </a:extLst>
            </p:cNvPr>
            <p:cNvSpPr txBox="1"/>
            <p:nvPr/>
          </p:nvSpPr>
          <p:spPr>
            <a:xfrm>
              <a:off x="332936" y="3086922"/>
              <a:ext cx="2926080" cy="969496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825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Lorem ipsum dolor sit amet, nibh est. A magna maecenas, quam magna nec quis, lorem nunc. Suspendisse viverra sodales mauris, cras pharetra proin.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9024B7A-7AE6-E505-A3AB-6149094D93BB}"/>
              </a:ext>
            </a:extLst>
          </p:cNvPr>
          <p:cNvGrpSpPr/>
          <p:nvPr/>
        </p:nvGrpSpPr>
        <p:grpSpPr>
          <a:xfrm>
            <a:off x="90634" y="3353624"/>
            <a:ext cx="1475685" cy="1048405"/>
            <a:chOff x="332936" y="2658545"/>
            <a:chExt cx="2926080" cy="139787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7AA7BAD-3BCB-05DA-EE4C-1372263A0E93}"/>
                </a:ext>
              </a:extLst>
            </p:cNvPr>
            <p:cNvSpPr txBox="1"/>
            <p:nvPr/>
          </p:nvSpPr>
          <p:spPr>
            <a:xfrm>
              <a:off x="332936" y="2658545"/>
              <a:ext cx="2926080" cy="43088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500" b="1" noProof="1"/>
                <a:t>Lorem Ipsum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9B58AD1-907A-6802-8B78-9169793DA47B}"/>
                </a:ext>
              </a:extLst>
            </p:cNvPr>
            <p:cNvSpPr txBox="1"/>
            <p:nvPr/>
          </p:nvSpPr>
          <p:spPr>
            <a:xfrm>
              <a:off x="332936" y="3086922"/>
              <a:ext cx="2926080" cy="969496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825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Lorem ipsum dolor sit amet, nibh est. A magna maecenas, quam magna nec quis, lorem nunc. Suspendisse viverra sodales mauris, cras pharetra proin.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03658DE-41DC-8613-2709-75A7E3137667}"/>
              </a:ext>
            </a:extLst>
          </p:cNvPr>
          <p:cNvGrpSpPr/>
          <p:nvPr/>
        </p:nvGrpSpPr>
        <p:grpSpPr>
          <a:xfrm>
            <a:off x="6200649" y="3334432"/>
            <a:ext cx="1475685" cy="1048405"/>
            <a:chOff x="332936" y="2658545"/>
            <a:chExt cx="2926080" cy="1397873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7FA9C6C-4B2D-95C5-ED05-5DDE50B72E29}"/>
                </a:ext>
              </a:extLst>
            </p:cNvPr>
            <p:cNvSpPr txBox="1"/>
            <p:nvPr/>
          </p:nvSpPr>
          <p:spPr>
            <a:xfrm>
              <a:off x="332936" y="2658545"/>
              <a:ext cx="2926080" cy="43088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500" b="1" noProof="1"/>
                <a:t>Lorem Ipsum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6F42E71-94E0-5272-CB2B-1FCD8B9ABF20}"/>
                </a:ext>
              </a:extLst>
            </p:cNvPr>
            <p:cNvSpPr txBox="1"/>
            <p:nvPr/>
          </p:nvSpPr>
          <p:spPr>
            <a:xfrm>
              <a:off x="332936" y="3086922"/>
              <a:ext cx="2926080" cy="969496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825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Lorem ipsum dolor sit amet, nibh est. A magna maecenas, quam magna nec quis, lorem nunc. Suspendisse viverra sodales mauris, cras pharetra proin.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5991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317" name="Google Shape;317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pSp>
        <p:nvGrpSpPr>
          <p:cNvPr id="318" name="Google Shape;318;p23"/>
          <p:cNvGrpSpPr/>
          <p:nvPr/>
        </p:nvGrpSpPr>
        <p:grpSpPr>
          <a:xfrm>
            <a:off x="135880" y="874786"/>
            <a:ext cx="257118" cy="276131"/>
            <a:chOff x="611175" y="2326900"/>
            <a:chExt cx="362700" cy="389575"/>
          </a:xfrm>
        </p:grpSpPr>
        <p:sp>
          <p:nvSpPr>
            <p:cNvPr id="319" name="Google Shape;319;p23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0" name="Google Shape;320;p23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1" name="Google Shape;321;p23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2" name="Google Shape;322;p23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323" name="Google Shape;323;p23"/>
          <p:cNvSpPr/>
          <p:nvPr/>
        </p:nvSpPr>
        <p:spPr>
          <a:xfrm>
            <a:off x="3194043" y="1758000"/>
            <a:ext cx="1420200" cy="5469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Lorem Ipsum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24" name="Google Shape;324;p23"/>
          <p:cNvSpPr/>
          <p:nvPr/>
        </p:nvSpPr>
        <p:spPr>
          <a:xfrm>
            <a:off x="4828566" y="2869687"/>
            <a:ext cx="1420200" cy="5469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Lorem Ipsum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25" name="Google Shape;325;p23"/>
          <p:cNvSpPr/>
          <p:nvPr/>
        </p:nvSpPr>
        <p:spPr>
          <a:xfrm>
            <a:off x="1559520" y="2869687"/>
            <a:ext cx="1420200" cy="5469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Lorem Ipsum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26" name="Google Shape;326;p23"/>
          <p:cNvSpPr/>
          <p:nvPr/>
        </p:nvSpPr>
        <p:spPr>
          <a:xfrm>
            <a:off x="779100" y="3981373"/>
            <a:ext cx="1420200" cy="5469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Lorem Ipsum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27" name="Google Shape;327;p23"/>
          <p:cNvSpPr/>
          <p:nvPr/>
        </p:nvSpPr>
        <p:spPr>
          <a:xfrm>
            <a:off x="2339940" y="3981373"/>
            <a:ext cx="1420200" cy="5469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Lorem Ipsum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28" name="Google Shape;328;p23"/>
          <p:cNvSpPr/>
          <p:nvPr/>
        </p:nvSpPr>
        <p:spPr>
          <a:xfrm>
            <a:off x="4048152" y="3981373"/>
            <a:ext cx="1420200" cy="5469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Lorem Ipsum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29" name="Google Shape;329;p23"/>
          <p:cNvSpPr/>
          <p:nvPr/>
        </p:nvSpPr>
        <p:spPr>
          <a:xfrm>
            <a:off x="5608992" y="3981373"/>
            <a:ext cx="1420200" cy="5469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Lorem Ipsum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330" name="Google Shape;330;p23"/>
          <p:cNvCxnSpPr>
            <a:stCxn id="323" idx="2"/>
            <a:endCxn id="324" idx="0"/>
          </p:cNvCxnSpPr>
          <p:nvPr/>
        </p:nvCxnSpPr>
        <p:spPr>
          <a:xfrm rot="-5400000" flipH="1">
            <a:off x="4438893" y="1770150"/>
            <a:ext cx="564900" cy="1634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1" name="Google Shape;331;p23"/>
          <p:cNvCxnSpPr>
            <a:stCxn id="325" idx="0"/>
            <a:endCxn id="323" idx="2"/>
          </p:cNvCxnSpPr>
          <p:nvPr/>
        </p:nvCxnSpPr>
        <p:spPr>
          <a:xfrm rot="-5400000">
            <a:off x="2804370" y="1770037"/>
            <a:ext cx="564900" cy="1634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2" name="Google Shape;332;p23"/>
          <p:cNvCxnSpPr>
            <a:stCxn id="325" idx="2"/>
            <a:endCxn id="327" idx="0"/>
          </p:cNvCxnSpPr>
          <p:nvPr/>
        </p:nvCxnSpPr>
        <p:spPr>
          <a:xfrm rot="-5400000" flipH="1">
            <a:off x="2377320" y="3308887"/>
            <a:ext cx="564900" cy="780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3" name="Google Shape;333;p23"/>
          <p:cNvCxnSpPr>
            <a:stCxn id="326" idx="0"/>
            <a:endCxn id="325" idx="2"/>
          </p:cNvCxnSpPr>
          <p:nvPr/>
        </p:nvCxnSpPr>
        <p:spPr>
          <a:xfrm rot="-5400000">
            <a:off x="1596900" y="3308773"/>
            <a:ext cx="564900" cy="780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4" name="Google Shape;334;p23"/>
          <p:cNvCxnSpPr>
            <a:stCxn id="324" idx="2"/>
            <a:endCxn id="329" idx="0"/>
          </p:cNvCxnSpPr>
          <p:nvPr/>
        </p:nvCxnSpPr>
        <p:spPr>
          <a:xfrm rot="-5400000" flipH="1">
            <a:off x="5646366" y="3308887"/>
            <a:ext cx="564900" cy="780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5" name="Google Shape;335;p23"/>
          <p:cNvCxnSpPr>
            <a:stCxn id="328" idx="0"/>
            <a:endCxn id="324" idx="2"/>
          </p:cNvCxnSpPr>
          <p:nvPr/>
        </p:nvCxnSpPr>
        <p:spPr>
          <a:xfrm rot="-5400000">
            <a:off x="4865952" y="3308773"/>
            <a:ext cx="564900" cy="780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4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341" name="Google Shape;341;p24"/>
          <p:cNvGraphicFramePr/>
          <p:nvPr/>
        </p:nvGraphicFramePr>
        <p:xfrm>
          <a:off x="855300" y="1765581"/>
          <a:ext cx="5764800" cy="2681400"/>
        </p:xfrm>
        <a:graphic>
          <a:graphicData uri="http://schemas.openxmlformats.org/drawingml/2006/table">
            <a:tbl>
              <a:tblPr>
                <a:noFill/>
                <a:tableStyleId>{93EC2C83-4F27-46E9-AB52-EA9CB43B9D6F}</a:tableStyleId>
              </a:tblPr>
              <a:tblGrid>
                <a:gridCol w="144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A</a:t>
                      </a:r>
                      <a:endParaRPr sz="110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B</a:t>
                      </a:r>
                      <a:endParaRPr sz="110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C</a:t>
                      </a:r>
                      <a:endParaRPr sz="110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Yellow</a:t>
                      </a:r>
                      <a:endParaRPr sz="1100" dirty="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20</a:t>
                      </a:r>
                      <a:endParaRPr sz="1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7</a:t>
                      </a:r>
                      <a:endParaRPr sz="1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Blue</a:t>
                      </a:r>
                      <a:endParaRPr sz="110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30</a:t>
                      </a:r>
                      <a:endParaRPr sz="1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15</a:t>
                      </a:r>
                      <a:endParaRPr sz="1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Orange</a:t>
                      </a:r>
                      <a:endParaRPr sz="110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5</a:t>
                      </a:r>
                      <a:endParaRPr sz="1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24</a:t>
                      </a:r>
                      <a:endParaRPr sz="1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16</a:t>
                      </a:r>
                      <a:endParaRPr sz="180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42" name="Google Shape;342;p2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135880" y="874786"/>
            <a:ext cx="257118" cy="276131"/>
            <a:chOff x="611175" y="2326900"/>
            <a:chExt cx="362700" cy="389575"/>
          </a:xfrm>
        </p:grpSpPr>
        <p:sp>
          <p:nvSpPr>
            <p:cNvPr id="344" name="Google Shape;344;p24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46" name="Google Shape;346;p24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47" name="Google Shape;347;p24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8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386" name="Google Shape;386;p2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387" name="Google Shape;387;p28"/>
          <p:cNvGrpSpPr/>
          <p:nvPr/>
        </p:nvGrpSpPr>
        <p:grpSpPr>
          <a:xfrm>
            <a:off x="135880" y="874786"/>
            <a:ext cx="257118" cy="276131"/>
            <a:chOff x="611175" y="2326900"/>
            <a:chExt cx="362700" cy="389575"/>
          </a:xfrm>
        </p:grpSpPr>
        <p:sp>
          <p:nvSpPr>
            <p:cNvPr id="388" name="Google Shape;388;p28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89" name="Google Shape;389;p2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90" name="Google Shape;390;p2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392" name="Google Shape;392;p28"/>
          <p:cNvGrpSpPr/>
          <p:nvPr/>
        </p:nvGrpSpPr>
        <p:grpSpPr>
          <a:xfrm>
            <a:off x="245709" y="2654906"/>
            <a:ext cx="2635657" cy="1151444"/>
            <a:chOff x="323513" y="1986800"/>
            <a:chExt cx="2952125" cy="1289700"/>
          </a:xfrm>
        </p:grpSpPr>
        <p:sp>
          <p:nvSpPr>
            <p:cNvPr id="393" name="Google Shape;393;p28"/>
            <p:cNvSpPr txBox="1"/>
            <p:nvPr/>
          </p:nvSpPr>
          <p:spPr>
            <a:xfrm>
              <a:off x="323513" y="198680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Vestibulum </a:t>
              </a:r>
              <a:r>
                <a:rPr lang="en" sz="1200" b="1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congue</a:t>
              </a:r>
              <a:r>
                <a:rPr lang="en" sz="1200" b="1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 tempus</a:t>
              </a:r>
              <a:endParaRPr sz="1200" b="1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Lorem ipsum dolor sit </a:t>
              </a:r>
              <a:r>
                <a:rPr lang="en" sz="800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amet</a:t>
              </a: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, </a:t>
              </a:r>
              <a:r>
                <a:rPr lang="en" sz="800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consectetur</a:t>
              </a: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 </a:t>
              </a:r>
              <a:r>
                <a:rPr lang="en" sz="800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adipiscing</a:t>
              </a: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 </a:t>
              </a:r>
              <a:r>
                <a:rPr lang="en" sz="800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elit</a:t>
              </a: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, sed do </a:t>
              </a:r>
              <a:r>
                <a:rPr lang="en" sz="800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eiusmod</a:t>
              </a: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 </a:t>
              </a:r>
              <a:r>
                <a:rPr lang="en" sz="800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tempor</a:t>
              </a: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. Donec </a:t>
              </a:r>
              <a:r>
                <a:rPr lang="en" sz="800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facilisis</a:t>
              </a: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 </a:t>
              </a:r>
              <a:r>
                <a:rPr lang="en" sz="800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lacus</a:t>
              </a: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 </a:t>
              </a:r>
              <a:r>
                <a:rPr lang="en" sz="800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eget</a:t>
              </a: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 </a:t>
              </a:r>
              <a:r>
                <a:rPr lang="en" sz="800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mauris</a:t>
              </a: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.</a:t>
              </a:r>
              <a:endParaRPr sz="800" b="1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cxnSp>
          <p:nvCxnSpPr>
            <p:cNvPr id="394" name="Google Shape;394;p28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395" name="Google Shape;395;p28"/>
          <p:cNvGrpSpPr/>
          <p:nvPr/>
        </p:nvGrpSpPr>
        <p:grpSpPr>
          <a:xfrm>
            <a:off x="4608220" y="1827771"/>
            <a:ext cx="3223588" cy="1151444"/>
            <a:chOff x="5209838" y="1060350"/>
            <a:chExt cx="3610650" cy="1289700"/>
          </a:xfrm>
        </p:grpSpPr>
        <p:sp>
          <p:nvSpPr>
            <p:cNvPr id="396" name="Google Shape;396;p28"/>
            <p:cNvSpPr txBox="1"/>
            <p:nvPr/>
          </p:nvSpPr>
          <p:spPr>
            <a:xfrm>
              <a:off x="6696488" y="10603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Vestibulum congue tempus</a:t>
              </a:r>
              <a:endParaRPr sz="12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cxnSp>
          <p:nvCxnSpPr>
            <p:cNvPr id="397" name="Google Shape;397;p28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398" name="Google Shape;398;p28"/>
          <p:cNvGrpSpPr/>
          <p:nvPr/>
        </p:nvGrpSpPr>
        <p:grpSpPr>
          <a:xfrm>
            <a:off x="4608220" y="3577749"/>
            <a:ext cx="3223588" cy="1151444"/>
            <a:chOff x="5209838" y="3020450"/>
            <a:chExt cx="3610650" cy="1289700"/>
          </a:xfrm>
        </p:grpSpPr>
        <p:sp>
          <p:nvSpPr>
            <p:cNvPr id="399" name="Google Shape;399;p28"/>
            <p:cNvSpPr txBox="1"/>
            <p:nvPr/>
          </p:nvSpPr>
          <p:spPr>
            <a:xfrm>
              <a:off x="6696488" y="30204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Vestibulum congue tempus</a:t>
              </a:r>
              <a:endParaRPr sz="12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cxnSp>
          <p:nvCxnSpPr>
            <p:cNvPr id="400" name="Google Shape;400;p28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401" name="Google Shape;401;p28"/>
          <p:cNvGrpSpPr/>
          <p:nvPr/>
        </p:nvGrpSpPr>
        <p:grpSpPr>
          <a:xfrm>
            <a:off x="2787038" y="1966152"/>
            <a:ext cx="2499209" cy="2496216"/>
            <a:chOff x="3169983" y="1163229"/>
            <a:chExt cx="2799294" cy="2795941"/>
          </a:xfrm>
        </p:grpSpPr>
        <p:sp>
          <p:nvSpPr>
            <p:cNvPr id="402" name="Google Shape;402;p28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name="adj1" fmla="val 12622480"/>
                <a:gd name="adj2" fmla="val 19781569"/>
                <a:gd name="adj3" fmla="val 2077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8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name="adj1" fmla="val 12622480"/>
                <a:gd name="adj2" fmla="val 19662822"/>
                <a:gd name="adj3" fmla="val 2072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8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name="adj1" fmla="val 12692380"/>
                <a:gd name="adj2" fmla="val 19703271"/>
                <a:gd name="adj3" fmla="val 2085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5" name="Google Shape;405;p28"/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406" name="Google Shape;406;p28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6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8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8" name="Google Shape;408;p28"/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409" name="Google Shape;409;p28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8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1" name="Google Shape;411;p28"/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412" name="Google Shape;412;p28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8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4" name="Google Shape;414;p28"/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03 </a:t>
              </a:r>
              <a:endParaRPr sz="16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15" name="Google Shape;415;p28"/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01 </a:t>
              </a:r>
              <a:endParaRPr sz="16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16" name="Google Shape;416;p28"/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02 </a:t>
              </a:r>
              <a:endParaRPr sz="16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8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545" name="Google Shape;545;p3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546" name="Google Shape;546;p38"/>
          <p:cNvSpPr/>
          <p:nvPr/>
        </p:nvSpPr>
        <p:spPr>
          <a:xfrm>
            <a:off x="6850186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DEC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47" name="Google Shape;547;p38"/>
          <p:cNvSpPr/>
          <p:nvPr/>
        </p:nvSpPr>
        <p:spPr>
          <a:xfrm>
            <a:off x="6265625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NOV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48" name="Google Shape;548;p38"/>
          <p:cNvSpPr/>
          <p:nvPr/>
        </p:nvSpPr>
        <p:spPr>
          <a:xfrm>
            <a:off x="5681064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OCT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49" name="Google Shape;549;p38"/>
          <p:cNvSpPr/>
          <p:nvPr/>
        </p:nvSpPr>
        <p:spPr>
          <a:xfrm>
            <a:off x="5096503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SEP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50" name="Google Shape;550;p38"/>
          <p:cNvSpPr/>
          <p:nvPr/>
        </p:nvSpPr>
        <p:spPr>
          <a:xfrm>
            <a:off x="4511943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AUG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51" name="Google Shape;551;p38"/>
          <p:cNvSpPr/>
          <p:nvPr/>
        </p:nvSpPr>
        <p:spPr>
          <a:xfrm>
            <a:off x="3927382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JUL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52" name="Google Shape;552;p38"/>
          <p:cNvSpPr/>
          <p:nvPr/>
        </p:nvSpPr>
        <p:spPr>
          <a:xfrm>
            <a:off x="3342821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JUN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53" name="Google Shape;553;p38"/>
          <p:cNvSpPr/>
          <p:nvPr/>
        </p:nvSpPr>
        <p:spPr>
          <a:xfrm>
            <a:off x="2758261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MAY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54" name="Google Shape;554;p38"/>
          <p:cNvSpPr/>
          <p:nvPr/>
        </p:nvSpPr>
        <p:spPr>
          <a:xfrm>
            <a:off x="2173700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APR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55" name="Google Shape;555;p38"/>
          <p:cNvSpPr/>
          <p:nvPr/>
        </p:nvSpPr>
        <p:spPr>
          <a:xfrm>
            <a:off x="1589139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MAR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56" name="Google Shape;556;p38"/>
          <p:cNvSpPr/>
          <p:nvPr/>
        </p:nvSpPr>
        <p:spPr>
          <a:xfrm>
            <a:off x="1004579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FEB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57" name="Google Shape;557;p38"/>
          <p:cNvSpPr/>
          <p:nvPr/>
        </p:nvSpPr>
        <p:spPr>
          <a:xfrm>
            <a:off x="420018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JAN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58" name="Google Shape;558;p38"/>
          <p:cNvSpPr/>
          <p:nvPr/>
        </p:nvSpPr>
        <p:spPr>
          <a:xfrm>
            <a:off x="0" y="2755950"/>
            <a:ext cx="5643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559" name="Google Shape;559;p38"/>
          <p:cNvCxnSpPr/>
          <p:nvPr/>
        </p:nvCxnSpPr>
        <p:spPr>
          <a:xfrm rot="10800000">
            <a:off x="680946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0" name="Google Shape;560;p38"/>
          <p:cNvSpPr txBox="1"/>
          <p:nvPr/>
        </p:nvSpPr>
        <p:spPr>
          <a:xfrm>
            <a:off x="644618" y="172720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61" name="Google Shape;561;p38"/>
          <p:cNvCxnSpPr/>
          <p:nvPr/>
        </p:nvCxnSpPr>
        <p:spPr>
          <a:xfrm rot="10800000">
            <a:off x="185101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2" name="Google Shape;562;p38"/>
          <p:cNvSpPr txBox="1"/>
          <p:nvPr/>
        </p:nvSpPr>
        <p:spPr>
          <a:xfrm>
            <a:off x="1816018" y="172720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Red is the colour of danger and courage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63" name="Google Shape;563;p38"/>
          <p:cNvCxnSpPr/>
          <p:nvPr/>
        </p:nvCxnSpPr>
        <p:spPr>
          <a:xfrm rot="10800000">
            <a:off x="3021079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4" name="Google Shape;564;p38"/>
          <p:cNvSpPr txBox="1"/>
          <p:nvPr/>
        </p:nvSpPr>
        <p:spPr>
          <a:xfrm>
            <a:off x="2987419" y="172720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65" name="Google Shape;565;p38"/>
          <p:cNvCxnSpPr/>
          <p:nvPr/>
        </p:nvCxnSpPr>
        <p:spPr>
          <a:xfrm rot="10800000">
            <a:off x="4191145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6" name="Google Shape;566;p38"/>
          <p:cNvSpPr txBox="1"/>
          <p:nvPr/>
        </p:nvSpPr>
        <p:spPr>
          <a:xfrm>
            <a:off x="4158819" y="172720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67" name="Google Shape;567;p38"/>
          <p:cNvCxnSpPr/>
          <p:nvPr/>
        </p:nvCxnSpPr>
        <p:spPr>
          <a:xfrm rot="10800000">
            <a:off x="5361211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8" name="Google Shape;568;p38"/>
          <p:cNvSpPr txBox="1"/>
          <p:nvPr/>
        </p:nvSpPr>
        <p:spPr>
          <a:xfrm>
            <a:off x="5330220" y="172720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69" name="Google Shape;569;p38"/>
          <p:cNvCxnSpPr/>
          <p:nvPr/>
        </p:nvCxnSpPr>
        <p:spPr>
          <a:xfrm rot="10800000">
            <a:off x="6531277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70" name="Google Shape;570;p38"/>
          <p:cNvSpPr txBox="1"/>
          <p:nvPr/>
        </p:nvSpPr>
        <p:spPr>
          <a:xfrm>
            <a:off x="6501620" y="172720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71" name="Google Shape;571;p38"/>
          <p:cNvCxnSpPr/>
          <p:nvPr/>
        </p:nvCxnSpPr>
        <p:spPr>
          <a:xfrm rot="10800000">
            <a:off x="1274965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72" name="Google Shape;572;p38"/>
          <p:cNvSpPr txBox="1"/>
          <p:nvPr/>
        </p:nvSpPr>
        <p:spPr>
          <a:xfrm>
            <a:off x="1212851" y="364815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73" name="Google Shape;573;p38"/>
          <p:cNvCxnSpPr/>
          <p:nvPr/>
        </p:nvCxnSpPr>
        <p:spPr>
          <a:xfrm rot="10800000">
            <a:off x="2445031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74" name="Google Shape;574;p38"/>
          <p:cNvSpPr txBox="1"/>
          <p:nvPr/>
        </p:nvSpPr>
        <p:spPr>
          <a:xfrm>
            <a:off x="2391030" y="364815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75" name="Google Shape;575;p38"/>
          <p:cNvCxnSpPr/>
          <p:nvPr/>
        </p:nvCxnSpPr>
        <p:spPr>
          <a:xfrm rot="10800000">
            <a:off x="361509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76" name="Google Shape;576;p38"/>
          <p:cNvSpPr txBox="1"/>
          <p:nvPr/>
        </p:nvSpPr>
        <p:spPr>
          <a:xfrm>
            <a:off x="3569209" y="364815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77" name="Google Shape;577;p38"/>
          <p:cNvCxnSpPr/>
          <p:nvPr/>
        </p:nvCxnSpPr>
        <p:spPr>
          <a:xfrm rot="10800000">
            <a:off x="4785163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78" name="Google Shape;578;p38"/>
          <p:cNvSpPr txBox="1"/>
          <p:nvPr/>
        </p:nvSpPr>
        <p:spPr>
          <a:xfrm>
            <a:off x="4747388" y="364815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Red is the colour of danger and courage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79" name="Google Shape;579;p38"/>
          <p:cNvCxnSpPr/>
          <p:nvPr/>
        </p:nvCxnSpPr>
        <p:spPr>
          <a:xfrm rot="10800000">
            <a:off x="5955229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80" name="Google Shape;580;p38"/>
          <p:cNvSpPr txBox="1"/>
          <p:nvPr/>
        </p:nvSpPr>
        <p:spPr>
          <a:xfrm>
            <a:off x="5925566" y="364815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81" name="Google Shape;581;p38"/>
          <p:cNvCxnSpPr/>
          <p:nvPr/>
        </p:nvCxnSpPr>
        <p:spPr>
          <a:xfrm rot="10800000">
            <a:off x="7125296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82" name="Google Shape;582;p38"/>
          <p:cNvSpPr txBox="1"/>
          <p:nvPr/>
        </p:nvSpPr>
        <p:spPr>
          <a:xfrm>
            <a:off x="7091831" y="3648150"/>
            <a:ext cx="916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583" name="Google Shape;583;p38"/>
          <p:cNvGrpSpPr/>
          <p:nvPr/>
        </p:nvGrpSpPr>
        <p:grpSpPr>
          <a:xfrm>
            <a:off x="135880" y="874786"/>
            <a:ext cx="257118" cy="276131"/>
            <a:chOff x="611175" y="2326900"/>
            <a:chExt cx="362700" cy="389575"/>
          </a:xfrm>
        </p:grpSpPr>
        <p:sp>
          <p:nvSpPr>
            <p:cNvPr id="584" name="Google Shape;584;p38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5" name="Google Shape;585;p3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6" name="Google Shape;586;p3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7" name="Google Shape;587;p38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Automated RDP Detection</a:t>
            </a:r>
            <a:endParaRPr dirty="0"/>
          </a:p>
        </p:txBody>
      </p:sp>
      <p:sp>
        <p:nvSpPr>
          <p:cNvPr id="705" name="Google Shape;705;p4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cxnSp>
        <p:nvCxnSpPr>
          <p:cNvPr id="714" name="Google Shape;714;p43"/>
          <p:cNvCxnSpPr/>
          <p:nvPr/>
        </p:nvCxnSpPr>
        <p:spPr>
          <a:xfrm>
            <a:off x="4027499" y="2188066"/>
            <a:ext cx="982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15" name="Google Shape;715;p43"/>
          <p:cNvSpPr txBox="1"/>
          <p:nvPr/>
        </p:nvSpPr>
        <p:spPr>
          <a:xfrm>
            <a:off x="5116503" y="2039392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D</a:t>
            </a:r>
            <a:r>
              <a:rPr lang="en" sz="1000" dirty="0" err="1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ata</a:t>
            </a:r>
            <a:r>
              <a:rPr lang="en" sz="10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 clean up.</a:t>
            </a:r>
            <a:endParaRPr sz="1000" dirty="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716" name="Google Shape;716;p43"/>
          <p:cNvCxnSpPr/>
          <p:nvPr/>
        </p:nvCxnSpPr>
        <p:spPr>
          <a:xfrm>
            <a:off x="3729857" y="2711521"/>
            <a:ext cx="11274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17" name="Google Shape;717;p43"/>
          <p:cNvSpPr txBox="1"/>
          <p:nvPr/>
        </p:nvSpPr>
        <p:spPr>
          <a:xfrm>
            <a:off x="5010299" y="2540125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To determine protein shifts.</a:t>
            </a:r>
            <a:endParaRPr sz="1000" dirty="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718" name="Google Shape;718;p43"/>
          <p:cNvCxnSpPr/>
          <p:nvPr/>
        </p:nvCxnSpPr>
        <p:spPr>
          <a:xfrm>
            <a:off x="3437979" y="3180110"/>
            <a:ext cx="13329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19" name="Google Shape;719;p43"/>
          <p:cNvSpPr txBox="1"/>
          <p:nvPr/>
        </p:nvSpPr>
        <p:spPr>
          <a:xfrm>
            <a:off x="5010299" y="3031050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To sort out insignificant shifts.</a:t>
            </a:r>
            <a:endParaRPr sz="1000" dirty="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720" name="Google Shape;720;p43"/>
          <p:cNvCxnSpPr/>
          <p:nvPr/>
        </p:nvCxnSpPr>
        <p:spPr>
          <a:xfrm>
            <a:off x="3160796" y="3691684"/>
            <a:ext cx="1508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21" name="Google Shape;721;p43"/>
          <p:cNvSpPr txBox="1"/>
          <p:nvPr/>
        </p:nvSpPr>
        <p:spPr>
          <a:xfrm>
            <a:off x="4857257" y="3531784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To identify proteins with similar characteristics.</a:t>
            </a:r>
            <a:endParaRPr sz="1000" dirty="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722" name="Google Shape;722;p43"/>
          <p:cNvCxnSpPr/>
          <p:nvPr/>
        </p:nvCxnSpPr>
        <p:spPr>
          <a:xfrm>
            <a:off x="2874036" y="4182016"/>
            <a:ext cx="16986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23" name="Google Shape;723;p43"/>
          <p:cNvSpPr txBox="1"/>
          <p:nvPr/>
        </p:nvSpPr>
        <p:spPr>
          <a:xfrm>
            <a:off x="4771806" y="4032518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Final number of RDPs identified.</a:t>
            </a:r>
            <a:endParaRPr sz="1000" dirty="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31" name="Graphic 30" descr="Research">
            <a:extLst>
              <a:ext uri="{FF2B5EF4-FFF2-40B4-BE49-F238E27FC236}">
                <a16:creationId xmlns:a16="http://schemas.microsoft.com/office/drawing/2014/main" id="{FE1371B5-9018-7D21-024B-2EDAE4EF3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28" y="805550"/>
            <a:ext cx="457200" cy="457200"/>
          </a:xfrm>
          <a:prstGeom prst="rect">
            <a:avLst/>
          </a:prstGeom>
        </p:spPr>
      </p:pic>
      <p:grpSp>
        <p:nvGrpSpPr>
          <p:cNvPr id="25" name="Google Shape;1331;p48">
            <a:extLst>
              <a:ext uri="{FF2B5EF4-FFF2-40B4-BE49-F238E27FC236}">
                <a16:creationId xmlns:a16="http://schemas.microsoft.com/office/drawing/2014/main" id="{884F3887-F4E4-4AB0-8895-F1E64C45DD35}"/>
              </a:ext>
            </a:extLst>
          </p:cNvPr>
          <p:cNvGrpSpPr/>
          <p:nvPr/>
        </p:nvGrpSpPr>
        <p:grpSpPr>
          <a:xfrm>
            <a:off x="297712" y="1439951"/>
            <a:ext cx="3746746" cy="3132054"/>
            <a:chOff x="2704878" y="4454697"/>
            <a:chExt cx="720000" cy="658890"/>
          </a:xfrm>
        </p:grpSpPr>
        <p:sp>
          <p:nvSpPr>
            <p:cNvPr id="26" name="Google Shape;1332;p48">
              <a:extLst>
                <a:ext uri="{FF2B5EF4-FFF2-40B4-BE49-F238E27FC236}">
                  <a16:creationId xmlns:a16="http://schemas.microsoft.com/office/drawing/2014/main" id="{519FCDE7-5AA3-97CE-2BEB-ADBF60812FF7}"/>
                </a:ext>
              </a:extLst>
            </p:cNvPr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7" name="Google Shape;1333;p48">
              <a:extLst>
                <a:ext uri="{FF2B5EF4-FFF2-40B4-BE49-F238E27FC236}">
                  <a16:creationId xmlns:a16="http://schemas.microsoft.com/office/drawing/2014/main" id="{5B4E3BD6-F917-C752-8434-F1E1585F2AD4}"/>
                </a:ext>
              </a:extLst>
            </p:cNvPr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lang="de-DE" sz="140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de-DE" b="1" dirty="0">
                  <a:solidFill>
                    <a:schemeClr val="bg1"/>
                  </a:solidFill>
                  <a:latin typeface="Catamaran"/>
                  <a:ea typeface="Catamaran"/>
                  <a:cs typeface="Catamaran"/>
                  <a:sym typeface="Catamaran"/>
                </a:rPr>
                <a:t>                        </a:t>
              </a:r>
              <a:r>
                <a:rPr lang="de-DE" sz="1400" b="1" i="0" u="none" strike="noStrike" cap="none" dirty="0">
                  <a:solidFill>
                    <a:schemeClr val="bg1"/>
                  </a:solidFill>
                  <a:latin typeface="Catamaran"/>
                  <a:ea typeface="Catamaran"/>
                  <a:cs typeface="Catamaran"/>
                  <a:sym typeface="Catamaran"/>
                </a:rPr>
                <a:t>T-Test</a:t>
              </a:r>
              <a:endParaRPr sz="1400" b="1" i="0" u="none" strike="noStrike" cap="none" dirty="0">
                <a:solidFill>
                  <a:schemeClr val="bg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8" name="Google Shape;1334;p48">
              <a:extLst>
                <a:ext uri="{FF2B5EF4-FFF2-40B4-BE49-F238E27FC236}">
                  <a16:creationId xmlns:a16="http://schemas.microsoft.com/office/drawing/2014/main" id="{E4C3F647-475C-EFEB-4135-BB801B882030}"/>
                </a:ext>
              </a:extLst>
            </p:cNvPr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de-DE" sz="1400" i="0" u="none" strike="noStrike" cap="none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         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de-DE" sz="1200" b="1" dirty="0">
                  <a:solidFill>
                    <a:schemeClr val="bg1"/>
                  </a:solidFill>
                  <a:latin typeface="Catamaran"/>
                  <a:ea typeface="Catamaran"/>
                  <a:cs typeface="Catamaran"/>
                  <a:sym typeface="Catamaran"/>
                </a:rPr>
                <a:t>           </a:t>
              </a:r>
              <a:r>
                <a:rPr lang="de-DE" b="1" i="0" u="none" strike="noStrike" cap="none" dirty="0">
                  <a:solidFill>
                    <a:schemeClr val="bg1"/>
                  </a:solidFill>
                  <a:latin typeface="Catamaran"/>
                  <a:ea typeface="Catamaran"/>
                  <a:cs typeface="Catamaran"/>
                  <a:sym typeface="Catamaran"/>
                </a:rPr>
                <a:t>RDPs</a:t>
              </a:r>
              <a:endParaRPr b="1" i="0" u="none" strike="noStrike" cap="none" dirty="0">
                <a:solidFill>
                  <a:schemeClr val="bg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9" name="Google Shape;1335;p48">
              <a:extLst>
                <a:ext uri="{FF2B5EF4-FFF2-40B4-BE49-F238E27FC236}">
                  <a16:creationId xmlns:a16="http://schemas.microsoft.com/office/drawing/2014/main" id="{60389D03-EBFC-4CD1-D319-E11FFAACC901}"/>
                </a:ext>
              </a:extLst>
            </p:cNvPr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lang="de-D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de-DE" b="1" dirty="0">
                  <a:solidFill>
                    <a:schemeClr val="bg1"/>
                  </a:solidFill>
                  <a:latin typeface="Catamaran"/>
                  <a:ea typeface="Catamaran"/>
                  <a:cs typeface="Catamaran"/>
                  <a:sym typeface="Catamaran"/>
                </a:rPr>
                <a:t>             Clustering</a:t>
              </a:r>
              <a:endParaRPr sz="1400" b="1" i="0" u="none" strike="noStrike" cap="none" dirty="0">
                <a:solidFill>
                  <a:schemeClr val="bg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30" name="Google Shape;1336;p48">
              <a:extLst>
                <a:ext uri="{FF2B5EF4-FFF2-40B4-BE49-F238E27FC236}">
                  <a16:creationId xmlns:a16="http://schemas.microsoft.com/office/drawing/2014/main" id="{7D020D3F-9319-1471-5269-2059551FC778}"/>
                </a:ext>
              </a:extLst>
            </p:cNvPr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lang="de-DE" sz="1400" i="0" u="none" strike="noStrike" cap="non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de-DE" b="1" dirty="0">
                  <a:solidFill>
                    <a:schemeClr val="bg1"/>
                  </a:solidFill>
                  <a:latin typeface="Catamaran"/>
                  <a:ea typeface="Catamaran"/>
                  <a:cs typeface="Catamaran"/>
                  <a:sym typeface="Catamaran"/>
                </a:rPr>
                <a:t>                                </a:t>
              </a:r>
              <a:r>
                <a:rPr lang="de-DE" sz="1400" b="1" i="0" u="none" strike="noStrike" cap="none" dirty="0" err="1">
                  <a:solidFill>
                    <a:schemeClr val="bg1"/>
                  </a:solidFill>
                  <a:latin typeface="Catamaran"/>
                  <a:ea typeface="Catamaran"/>
                  <a:cs typeface="Catamaran"/>
                  <a:sym typeface="Catamaran"/>
                </a:rPr>
                <a:t>Normalization</a:t>
              </a:r>
              <a:endParaRPr sz="1400" b="1" i="0" u="none" strike="noStrike" cap="none" dirty="0">
                <a:solidFill>
                  <a:schemeClr val="bg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32" name="Google Shape;1337;p48">
              <a:extLst>
                <a:ext uri="{FF2B5EF4-FFF2-40B4-BE49-F238E27FC236}">
                  <a16:creationId xmlns:a16="http://schemas.microsoft.com/office/drawing/2014/main" id="{8A1CB866-B19F-5EA4-4F6A-7888BAB42345}"/>
                </a:ext>
              </a:extLst>
            </p:cNvPr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lang="de-DE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de-DE" sz="1400" b="1" i="0" u="none" strike="noStrike" cap="none" dirty="0">
                  <a:solidFill>
                    <a:schemeClr val="bg1"/>
                  </a:solidFill>
                  <a:latin typeface="Catamaran"/>
                  <a:ea typeface="Catamaran"/>
                  <a:cs typeface="Catamaran"/>
                  <a:sym typeface="Catamaran"/>
                </a:rPr>
                <a:t>                Maxima Determination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04687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39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593" name="Google Shape;593;p3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594" name="Google Shape;594;p39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39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6" name="Google Shape;596;p39"/>
          <p:cNvGrpSpPr/>
          <p:nvPr/>
        </p:nvGrpSpPr>
        <p:grpSpPr>
          <a:xfrm>
            <a:off x="1786339" y="1855801"/>
            <a:ext cx="473400" cy="473400"/>
            <a:chOff x="1786339" y="1703401"/>
            <a:chExt cx="473400" cy="473400"/>
          </a:xfrm>
        </p:grpSpPr>
        <p:sp>
          <p:nvSpPr>
            <p:cNvPr id="597" name="Google Shape;597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1</a:t>
              </a:r>
              <a:endParaRPr sz="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599" name="Google Shape;599;p39"/>
          <p:cNvGrpSpPr/>
          <p:nvPr/>
        </p:nvGrpSpPr>
        <p:grpSpPr>
          <a:xfrm>
            <a:off x="3814414" y="1855801"/>
            <a:ext cx="473400" cy="473400"/>
            <a:chOff x="3814414" y="1703401"/>
            <a:chExt cx="473400" cy="473400"/>
          </a:xfrm>
        </p:grpSpPr>
        <p:sp>
          <p:nvSpPr>
            <p:cNvPr id="600" name="Google Shape;600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3</a:t>
              </a:r>
              <a:endParaRPr sz="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602" name="Google Shape;602;p39"/>
          <p:cNvGrpSpPr/>
          <p:nvPr/>
        </p:nvGrpSpPr>
        <p:grpSpPr>
          <a:xfrm>
            <a:off x="5842489" y="1855801"/>
            <a:ext cx="473400" cy="473400"/>
            <a:chOff x="5842489" y="1703401"/>
            <a:chExt cx="473400" cy="473400"/>
          </a:xfrm>
        </p:grpSpPr>
        <p:sp>
          <p:nvSpPr>
            <p:cNvPr id="603" name="Google Shape;603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5</a:t>
              </a:r>
              <a:endParaRPr sz="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605" name="Google Shape;605;p39"/>
          <p:cNvGrpSpPr/>
          <p:nvPr/>
        </p:nvGrpSpPr>
        <p:grpSpPr>
          <a:xfrm>
            <a:off x="6880814" y="3728700"/>
            <a:ext cx="473400" cy="473400"/>
            <a:chOff x="6880814" y="3576300"/>
            <a:chExt cx="473400" cy="473400"/>
          </a:xfrm>
        </p:grpSpPr>
        <p:sp>
          <p:nvSpPr>
            <p:cNvPr id="606" name="Google Shape;606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07" name="Google Shape;607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6</a:t>
              </a:r>
              <a:endParaRPr sz="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608" name="Google Shape;608;p39"/>
          <p:cNvGrpSpPr/>
          <p:nvPr/>
        </p:nvGrpSpPr>
        <p:grpSpPr>
          <a:xfrm>
            <a:off x="4852739" y="3728700"/>
            <a:ext cx="473400" cy="473400"/>
            <a:chOff x="4852739" y="3576300"/>
            <a:chExt cx="473400" cy="473400"/>
          </a:xfrm>
        </p:grpSpPr>
        <p:sp>
          <p:nvSpPr>
            <p:cNvPr id="609" name="Google Shape;609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10" name="Google Shape;610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4</a:t>
              </a:r>
              <a:endParaRPr sz="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611" name="Google Shape;611;p39"/>
          <p:cNvGrpSpPr/>
          <p:nvPr/>
        </p:nvGrpSpPr>
        <p:grpSpPr>
          <a:xfrm>
            <a:off x="2824664" y="3728700"/>
            <a:ext cx="473400" cy="473400"/>
            <a:chOff x="2824664" y="3576300"/>
            <a:chExt cx="473400" cy="473400"/>
          </a:xfrm>
        </p:grpSpPr>
        <p:sp>
          <p:nvSpPr>
            <p:cNvPr id="612" name="Google Shape;612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13" name="Google Shape;613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2</a:t>
              </a:r>
              <a:endParaRPr sz="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sp>
        <p:nvSpPr>
          <p:cNvPr id="614" name="Google Shape;614;p39"/>
          <p:cNvSpPr txBox="1"/>
          <p:nvPr/>
        </p:nvSpPr>
        <p:spPr>
          <a:xfrm>
            <a:off x="137985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15" name="Google Shape;615;p39"/>
          <p:cNvSpPr txBox="1"/>
          <p:nvPr/>
        </p:nvSpPr>
        <p:spPr>
          <a:xfrm>
            <a:off x="3377205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Red is the colour of danger and courage</a:t>
            </a:r>
            <a:endParaRPr sz="9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16" name="Google Shape;616;p39"/>
          <p:cNvSpPr txBox="1"/>
          <p:nvPr/>
        </p:nvSpPr>
        <p:spPr>
          <a:xfrm>
            <a:off x="543601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17" name="Google Shape;617;p39"/>
          <p:cNvSpPr txBox="1"/>
          <p:nvPr/>
        </p:nvSpPr>
        <p:spPr>
          <a:xfrm>
            <a:off x="241817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18" name="Google Shape;618;p39"/>
          <p:cNvSpPr txBox="1"/>
          <p:nvPr/>
        </p:nvSpPr>
        <p:spPr>
          <a:xfrm>
            <a:off x="444625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19" name="Google Shape;619;p39"/>
          <p:cNvSpPr txBox="1"/>
          <p:nvPr/>
        </p:nvSpPr>
        <p:spPr>
          <a:xfrm>
            <a:off x="647433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620" name="Google Shape;620;p39"/>
          <p:cNvGrpSpPr/>
          <p:nvPr/>
        </p:nvGrpSpPr>
        <p:grpSpPr>
          <a:xfrm>
            <a:off x="135880" y="874786"/>
            <a:ext cx="257118" cy="276131"/>
            <a:chOff x="611175" y="2326900"/>
            <a:chExt cx="362700" cy="389575"/>
          </a:xfrm>
        </p:grpSpPr>
        <p:sp>
          <p:nvSpPr>
            <p:cNvPr id="621" name="Google Shape;621;p39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705" name="Google Shape;705;p4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pSp>
        <p:nvGrpSpPr>
          <p:cNvPr id="706" name="Google Shape;706;p43"/>
          <p:cNvGrpSpPr/>
          <p:nvPr/>
        </p:nvGrpSpPr>
        <p:grpSpPr>
          <a:xfrm>
            <a:off x="779267" y="1412871"/>
            <a:ext cx="3355388" cy="3016019"/>
            <a:chOff x="3778727" y="4460423"/>
            <a:chExt cx="720272" cy="647437"/>
          </a:xfrm>
        </p:grpSpPr>
        <p:sp>
          <p:nvSpPr>
            <p:cNvPr id="707" name="Google Shape;707;p43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08" name="Google Shape;708;p43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09" name="Google Shape;709;p43"/>
            <p:cNvSpPr/>
            <p:nvPr/>
          </p:nvSpPr>
          <p:spPr>
            <a:xfrm>
              <a:off x="3780424" y="4523529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AWARENESS</a:t>
              </a:r>
              <a:endParaRPr sz="1200" b="1" i="0" u="none" strike="noStrike" cap="none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10" name="Google Shape;710;p43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11" name="Google Shape;711;p43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12" name="Google Shape;712;p43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13" name="Google Shape;713;p43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cxnSp>
        <p:nvCxnSpPr>
          <p:cNvPr id="714" name="Google Shape;714;p43"/>
          <p:cNvCxnSpPr/>
          <p:nvPr/>
        </p:nvCxnSpPr>
        <p:spPr>
          <a:xfrm>
            <a:off x="4059589" y="1912367"/>
            <a:ext cx="982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15" name="Google Shape;715;p43"/>
          <p:cNvSpPr txBox="1"/>
          <p:nvPr/>
        </p:nvSpPr>
        <p:spPr>
          <a:xfrm>
            <a:off x="5099543" y="1752400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sz="10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716" name="Google Shape;716;p43"/>
          <p:cNvCxnSpPr/>
          <p:nvPr/>
        </p:nvCxnSpPr>
        <p:spPr>
          <a:xfrm>
            <a:off x="3914846" y="2360169"/>
            <a:ext cx="11274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17" name="Google Shape;717;p43"/>
          <p:cNvSpPr txBox="1"/>
          <p:nvPr/>
        </p:nvSpPr>
        <p:spPr>
          <a:xfrm>
            <a:off x="5099543" y="2200192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sz="10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718" name="Google Shape;718;p43"/>
          <p:cNvCxnSpPr/>
          <p:nvPr/>
        </p:nvCxnSpPr>
        <p:spPr>
          <a:xfrm>
            <a:off x="3709156" y="2807971"/>
            <a:ext cx="13329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19" name="Google Shape;719;p43"/>
          <p:cNvSpPr txBox="1"/>
          <p:nvPr/>
        </p:nvSpPr>
        <p:spPr>
          <a:xfrm>
            <a:off x="5099543" y="2647985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sz="10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720" name="Google Shape;720;p43"/>
          <p:cNvCxnSpPr/>
          <p:nvPr/>
        </p:nvCxnSpPr>
        <p:spPr>
          <a:xfrm>
            <a:off x="3533940" y="3255749"/>
            <a:ext cx="1508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21" name="Google Shape;721;p43"/>
          <p:cNvSpPr txBox="1"/>
          <p:nvPr/>
        </p:nvSpPr>
        <p:spPr>
          <a:xfrm>
            <a:off x="5099543" y="3095777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sz="10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722" name="Google Shape;722;p43"/>
          <p:cNvCxnSpPr/>
          <p:nvPr/>
        </p:nvCxnSpPr>
        <p:spPr>
          <a:xfrm>
            <a:off x="3343475" y="3703551"/>
            <a:ext cx="16986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23" name="Google Shape;723;p43"/>
          <p:cNvSpPr txBox="1"/>
          <p:nvPr/>
        </p:nvSpPr>
        <p:spPr>
          <a:xfrm>
            <a:off x="5099543" y="3543570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sz="10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724" name="Google Shape;724;p43"/>
          <p:cNvCxnSpPr/>
          <p:nvPr/>
        </p:nvCxnSpPr>
        <p:spPr>
          <a:xfrm>
            <a:off x="3145410" y="4151329"/>
            <a:ext cx="18888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25" name="Google Shape;725;p43"/>
          <p:cNvSpPr txBox="1"/>
          <p:nvPr/>
        </p:nvSpPr>
        <p:spPr>
          <a:xfrm>
            <a:off x="5099543" y="3991362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sz="10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726" name="Google Shape;726;p43"/>
          <p:cNvGrpSpPr/>
          <p:nvPr/>
        </p:nvGrpSpPr>
        <p:grpSpPr>
          <a:xfrm>
            <a:off x="135880" y="874786"/>
            <a:ext cx="257118" cy="276131"/>
            <a:chOff x="611175" y="2326900"/>
            <a:chExt cx="362700" cy="389575"/>
          </a:xfrm>
        </p:grpSpPr>
        <p:sp>
          <p:nvSpPr>
            <p:cNvPr id="727" name="Google Shape;727;p43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8" name="Google Shape;728;p43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9" name="Google Shape;729;p43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0" name="Google Shape;730;p43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44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736" name="Google Shape;736;p4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737" name="Google Shape;737;p44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7791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38" name="Google Shape;738;p44"/>
          <p:cNvSpPr txBox="1"/>
          <p:nvPr/>
        </p:nvSpPr>
        <p:spPr>
          <a:xfrm>
            <a:off x="7841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Imani Jackson</a:t>
            </a:r>
            <a:br>
              <a:rPr lang="en">
                <a:latin typeface="Catamaran"/>
                <a:ea typeface="Catamaran"/>
                <a:cs typeface="Catamaran"/>
                <a:sym typeface="Catamaran"/>
              </a:rPr>
            </a:br>
            <a:r>
              <a:rPr lang="en" sz="8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JOB TITLE</a:t>
            </a:r>
            <a:endParaRPr sz="8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739" name="Google Shape;739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588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40" name="Google Shape;740;p44"/>
          <p:cNvSpPr txBox="1"/>
          <p:nvPr/>
        </p:nvSpPr>
        <p:spPr>
          <a:xfrm>
            <a:off x="27638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Marcos Galán</a:t>
            </a:r>
            <a:br>
              <a:rPr lang="en">
                <a:latin typeface="Catamaran"/>
                <a:ea typeface="Catamaran"/>
                <a:cs typeface="Catamaran"/>
                <a:sym typeface="Catamaran"/>
              </a:rPr>
            </a:br>
            <a:r>
              <a:rPr lang="en" sz="8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JOB TITLE</a:t>
            </a:r>
            <a:endParaRPr sz="8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741" name="Google Shape;741;p44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7385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42" name="Google Shape;742;p44"/>
          <p:cNvSpPr txBox="1"/>
          <p:nvPr/>
        </p:nvSpPr>
        <p:spPr>
          <a:xfrm>
            <a:off x="47435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Ixchel Valdía</a:t>
            </a:r>
            <a:br>
              <a:rPr lang="en">
                <a:latin typeface="Catamaran"/>
                <a:ea typeface="Catamaran"/>
                <a:cs typeface="Catamaran"/>
                <a:sym typeface="Catamaran"/>
              </a:rPr>
            </a:br>
            <a:r>
              <a:rPr lang="en" sz="8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JOB TITLE</a:t>
            </a:r>
            <a:endParaRPr sz="8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743" name="Google Shape;743;p44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182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44" name="Google Shape;744;p44"/>
          <p:cNvSpPr txBox="1"/>
          <p:nvPr/>
        </p:nvSpPr>
        <p:spPr>
          <a:xfrm>
            <a:off x="67233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Nils Årud</a:t>
            </a:r>
            <a:br>
              <a:rPr lang="en">
                <a:latin typeface="Catamaran"/>
                <a:ea typeface="Catamaran"/>
                <a:cs typeface="Catamaran"/>
                <a:sym typeface="Catamaran"/>
              </a:rPr>
            </a:br>
            <a:r>
              <a:rPr lang="en" sz="8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JOB TITLE</a:t>
            </a:r>
            <a:endParaRPr sz="8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745" name="Google Shape;745;p44"/>
          <p:cNvGrpSpPr/>
          <p:nvPr/>
        </p:nvGrpSpPr>
        <p:grpSpPr>
          <a:xfrm>
            <a:off x="135880" y="874786"/>
            <a:ext cx="257118" cy="276131"/>
            <a:chOff x="611175" y="2326901"/>
            <a:chExt cx="362700" cy="389575"/>
          </a:xfrm>
        </p:grpSpPr>
        <p:sp>
          <p:nvSpPr>
            <p:cNvPr id="746" name="Google Shape;746;p44"/>
            <p:cNvSpPr/>
            <p:nvPr/>
          </p:nvSpPr>
          <p:spPr>
            <a:xfrm>
              <a:off x="611175" y="2326901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7" name="Google Shape;747;p44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8" name="Google Shape;748;p44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9" name="Google Shape;749;p44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47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182880" lvl="0" indent="-148590" algn="l" rtl="0">
              <a:spcBef>
                <a:spcPts val="0"/>
              </a:spcBef>
              <a:spcAft>
                <a:spcPts val="0"/>
              </a:spcAft>
              <a:buSzPts val="900"/>
              <a:buChar char="⬢"/>
            </a:pPr>
            <a:r>
              <a:rPr lang="en" sz="900"/>
              <a:t>Resize them without losing quality.</a:t>
            </a:r>
            <a:endParaRPr sz="900"/>
          </a:p>
          <a:p>
            <a:pPr marL="182880" lvl="0" indent="-148590" algn="l" rtl="0">
              <a:spcBef>
                <a:spcPts val="0"/>
              </a:spcBef>
              <a:spcAft>
                <a:spcPts val="0"/>
              </a:spcAft>
              <a:buSzPts val="900"/>
              <a:buChar char="⬢"/>
            </a:pPr>
            <a:r>
              <a:rPr lang="en" sz="900"/>
              <a:t>Change fill color and opacity.</a:t>
            </a:r>
            <a:endParaRPr sz="900"/>
          </a:p>
          <a:p>
            <a:pPr marL="182880" lvl="0" indent="-148590" algn="l" rtl="0">
              <a:spcBef>
                <a:spcPts val="0"/>
              </a:spcBef>
              <a:spcAft>
                <a:spcPts val="0"/>
              </a:spcAft>
              <a:buSzPts val="900"/>
              <a:buChar char="⬢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  <p:grpSp>
        <p:nvGrpSpPr>
          <p:cNvPr id="856" name="Google Shape;856;p47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857" name="Google Shape;857;p47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8" name="Google Shape;858;p47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9" name="Google Shape;859;p47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0" name="Google Shape;860;p47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1" name="Google Shape;861;p47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2" name="Google Shape;862;p47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63" name="Google Shape;863;p47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864" name="Google Shape;864;p47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5" name="Google Shape;865;p47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66" name="Google Shape;866;p47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867" name="Google Shape;867;p47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8" name="Google Shape;868;p47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69" name="Google Shape;869;p47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70" name="Google Shape;870;p47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71" name="Google Shape;871;p47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872" name="Google Shape;872;p47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3" name="Google Shape;873;p47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4" name="Google Shape;874;p47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75" name="Google Shape;875;p47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876" name="Google Shape;876;p47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7" name="Google Shape;877;p47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8" name="Google Shape;878;p47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9" name="Google Shape;879;p47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80" name="Google Shape;880;p47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81" name="Google Shape;881;p47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882" name="Google Shape;882;p47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3" name="Google Shape;883;p47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4" name="Google Shape;884;p47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5" name="Google Shape;885;p47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6" name="Google Shape;886;p47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7" name="Google Shape;887;p47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8" name="Google Shape;888;p47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9" name="Google Shape;889;p47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0" name="Google Shape;890;p47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1" name="Google Shape;891;p47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2" name="Google Shape;892;p47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3" name="Google Shape;893;p47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4" name="Google Shape;894;p47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5" name="Google Shape;895;p47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6" name="Google Shape;896;p47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7" name="Google Shape;897;p47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8" name="Google Shape;898;p47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9" name="Google Shape;899;p47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0" name="Google Shape;900;p47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1" name="Google Shape;901;p47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02" name="Google Shape;902;p47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903" name="Google Shape;903;p47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4" name="Google Shape;904;p47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05" name="Google Shape;905;p47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906" name="Google Shape;906;p47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7" name="Google Shape;907;p47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8" name="Google Shape;908;p47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09" name="Google Shape;909;p47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910" name="Google Shape;910;p47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1" name="Google Shape;911;p47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2" name="Google Shape;912;p47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13" name="Google Shape;913;p47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914" name="Google Shape;914;p47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5" name="Google Shape;915;p47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6" name="Google Shape;916;p47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7" name="Google Shape;917;p47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18" name="Google Shape;918;p47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19" name="Google Shape;919;p47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20" name="Google Shape;920;p47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21" name="Google Shape;921;p47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922" name="Google Shape;922;p47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923" name="Google Shape;923;p47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25" name="Google Shape;925;p47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926" name="Google Shape;926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7" name="Google Shape;927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28" name="Google Shape;928;p47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929" name="Google Shape;929;p47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0" name="Google Shape;930;p47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31" name="Google Shape;931;p47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932" name="Google Shape;932;p47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3" name="Google Shape;933;p47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34" name="Google Shape;934;p47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935" name="Google Shape;935;p47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6" name="Google Shape;936;p47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7" name="Google Shape;937;p47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8" name="Google Shape;938;p47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39" name="Google Shape;939;p47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940" name="Google Shape;940;p47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1" name="Google Shape;941;p47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42" name="Google Shape;942;p47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943" name="Google Shape;943;p4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4" name="Google Shape;944;p4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5" name="Google Shape;945;p4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46" name="Google Shape;946;p47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947" name="Google Shape;947;p47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948" name="Google Shape;948;p47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9" name="Google Shape;949;p47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50" name="Google Shape;950;p47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951" name="Google Shape;951;p47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2" name="Google Shape;952;p47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3" name="Google Shape;953;p47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4" name="Google Shape;954;p47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5" name="Google Shape;955;p47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56" name="Google Shape;956;p47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957" name="Google Shape;957;p47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8" name="Google Shape;958;p47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59" name="Google Shape;959;p47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960" name="Google Shape;960;p47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1" name="Google Shape;961;p47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3" name="Google Shape;963;p47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4" name="Google Shape;964;p47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65" name="Google Shape;965;p47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966" name="Google Shape;966;p47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7" name="Google Shape;967;p47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8" name="Google Shape;968;p47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0" name="Google Shape;970;p47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71" name="Google Shape;971;p47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972" name="Google Shape;972;p47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5" name="Google Shape;975;p47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76" name="Google Shape;976;p47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77" name="Google Shape;977;p47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78" name="Google Shape;978;p47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979" name="Google Shape;979;p47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980" name="Google Shape;980;p47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81" name="Google Shape;981;p47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82" name="Google Shape;982;p47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983" name="Google Shape;983;p47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84" name="Google Shape;984;p47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85" name="Google Shape;985;p47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986" name="Google Shape;986;p47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87" name="Google Shape;987;p47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88" name="Google Shape;988;p47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989" name="Google Shape;989;p47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990" name="Google Shape;990;p4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1" name="Google Shape;991;p4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92" name="Google Shape;992;p47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993" name="Google Shape;993;p47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4" name="Google Shape;994;p47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5" name="Google Shape;995;p4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6" name="Google Shape;996;p47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7" name="Google Shape;997;p47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98" name="Google Shape;998;p47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999" name="Google Shape;999;p47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00" name="Google Shape;1000;p47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01" name="Google Shape;1001;p47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02" name="Google Shape;1002;p47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003" name="Google Shape;1003;p47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1004" name="Google Shape;1004;p47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05" name="Google Shape;1005;p47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06" name="Google Shape;1006;p47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1007" name="Google Shape;1007;p47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08" name="Google Shape;1008;p47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09" name="Google Shape;1009;p47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010" name="Google Shape;1010;p47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1011" name="Google Shape;1011;p47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12" name="Google Shape;1012;p47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13" name="Google Shape;1013;p47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1014" name="Google Shape;1014;p47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15" name="Google Shape;1015;p47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16" name="Google Shape;1016;p47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17" name="Google Shape;1017;p47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18" name="Google Shape;1018;p47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019" name="Google Shape;1019;p47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1020" name="Google Shape;1020;p47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21" name="Google Shape;1021;p47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22" name="Google Shape;1022;p47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1023" name="Google Shape;1023;p47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25" name="Google Shape;1025;p47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26" name="Google Shape;1026;p47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27" name="Google Shape;1027;p47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1028" name="Google Shape;1028;p47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31" name="Google Shape;1031;p47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1032" name="Google Shape;1032;p47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33" name="Google Shape;1033;p47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34" name="Google Shape;1034;p47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1035" name="Google Shape;1035;p47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36" name="Google Shape;1036;p47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37" name="Google Shape;1037;p47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38" name="Google Shape;1038;p47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1039" name="Google Shape;1039;p47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0" name="Google Shape;1040;p47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1" name="Google Shape;1041;p47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2" name="Google Shape;1042;p47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3" name="Google Shape;1043;p47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44" name="Google Shape;1044;p47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1045" name="Google Shape;1045;p47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6" name="Google Shape;1046;p47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47" name="Google Shape;1047;p47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1048" name="Google Shape;1048;p47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9" name="Google Shape;1049;p47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50" name="Google Shape;1050;p47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51" name="Google Shape;1051;p47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52" name="Google Shape;1052;p47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53" name="Google Shape;1053;p47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054" name="Google Shape;1054;p47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1055" name="Google Shape;1055;p47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56" name="Google Shape;1056;p47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57" name="Google Shape;1057;p47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1058" name="Google Shape;1058;p4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59" name="Google Shape;1059;p4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60" name="Google Shape;1060;p4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61" name="Google Shape;1061;p4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62" name="Google Shape;1062;p47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063" name="Google Shape;1063;p47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1064" name="Google Shape;1064;p47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65" name="Google Shape;1065;p47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66" name="Google Shape;1066;p47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67" name="Google Shape;1067;p47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1068" name="Google Shape;1068;p47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69" name="Google Shape;1069;p47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70" name="Google Shape;1070;p47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71" name="Google Shape;1071;p47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72" name="Google Shape;1072;p47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73" name="Google Shape;1073;p47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074" name="Google Shape;1074;p47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1075" name="Google Shape;1075;p47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76" name="Google Shape;1076;p47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77" name="Google Shape;1077;p47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78" name="Google Shape;1078;p47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079" name="Google Shape;1079;p47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1080" name="Google Shape;1080;p47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82" name="Google Shape;1082;p47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83" name="Google Shape;1083;p47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084" name="Google Shape;1084;p47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1085" name="Google Shape;1085;p47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86" name="Google Shape;1086;p47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87" name="Google Shape;1087;p47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88" name="Google Shape;1088;p47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89" name="Google Shape;1089;p47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90" name="Google Shape;1090;p47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1091" name="Google Shape;1091;p47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92" name="Google Shape;1092;p47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93" name="Google Shape;1093;p47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94" name="Google Shape;1094;p47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1095" name="Google Shape;1095;p47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96" name="Google Shape;1096;p47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97" name="Google Shape;1097;p47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98" name="Google Shape;1098;p47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1099" name="Google Shape;1099;p47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0" name="Google Shape;1100;p47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1" name="Google Shape;1101;p47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2" name="Google Shape;1102;p47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3" name="Google Shape;1103;p47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104" name="Google Shape;1104;p47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1105" name="Google Shape;1105;p47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6" name="Google Shape;1106;p47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7" name="Google Shape;1107;p47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8" name="Google Shape;1108;p47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9" name="Google Shape;1109;p47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110" name="Google Shape;1110;p47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1111" name="Google Shape;1111;p47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12" name="Google Shape;1112;p47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113" name="Google Shape;1113;p47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1114" name="Google Shape;1114;p47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15" name="Google Shape;1115;p47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16" name="Google Shape;1116;p47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17" name="Google Shape;1117;p47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18" name="Google Shape;1118;p47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19" name="Google Shape;1119;p47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120" name="Google Shape;1120;p47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121" name="Google Shape;1121;p47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1122" name="Google Shape;1122;p47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23" name="Google Shape;1123;p47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24" name="Google Shape;1124;p47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25" name="Google Shape;1125;p47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26" name="Google Shape;1126;p47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127" name="Google Shape;1127;p47"/>
          <p:cNvGrpSpPr/>
          <p:nvPr/>
        </p:nvGrpSpPr>
        <p:grpSpPr>
          <a:xfrm>
            <a:off x="6359617" y="1877599"/>
            <a:ext cx="432570" cy="421334"/>
            <a:chOff x="5926225" y="921350"/>
            <a:chExt cx="517800" cy="504350"/>
          </a:xfrm>
        </p:grpSpPr>
        <p:sp>
          <p:nvSpPr>
            <p:cNvPr id="1128" name="Google Shape;1128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1129" name="Google Shape;1129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1130" name="Google Shape;1130;p47"/>
          <p:cNvSpPr/>
          <p:nvPr/>
        </p:nvSpPr>
        <p:spPr>
          <a:xfrm>
            <a:off x="6553538" y="21136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1" name="Google Shape;1131;p47"/>
          <p:cNvGrpSpPr/>
          <p:nvPr/>
        </p:nvGrpSpPr>
        <p:grpSpPr>
          <a:xfrm>
            <a:off x="7244605" y="1856979"/>
            <a:ext cx="432570" cy="421334"/>
            <a:chOff x="5926225" y="921350"/>
            <a:chExt cx="517800" cy="504350"/>
          </a:xfrm>
        </p:grpSpPr>
        <p:sp>
          <p:nvSpPr>
            <p:cNvPr id="1132" name="Google Shape;1132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4" name="Google Shape;1134;p47"/>
          <p:cNvSpPr/>
          <p:nvPr/>
        </p:nvSpPr>
        <p:spPr>
          <a:xfrm>
            <a:off x="7438526" y="20930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5" name="Google Shape;1135;p47"/>
          <p:cNvGrpSpPr/>
          <p:nvPr/>
        </p:nvGrpSpPr>
        <p:grpSpPr>
          <a:xfrm>
            <a:off x="6359885" y="2606021"/>
            <a:ext cx="1075937" cy="1047989"/>
            <a:chOff x="5926225" y="921350"/>
            <a:chExt cx="517800" cy="504350"/>
          </a:xfrm>
        </p:grpSpPr>
        <p:sp>
          <p:nvSpPr>
            <p:cNvPr id="1136" name="Google Shape;1136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8" name="Google Shape;1138;p47"/>
          <p:cNvSpPr/>
          <p:nvPr/>
        </p:nvSpPr>
        <p:spPr>
          <a:xfrm>
            <a:off x="6842198" y="31931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6D9EEB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" name="Google Shape;1139;p4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1140" name="Google Shape;1140;p47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/>
              <a:t>Find more icons at </a:t>
            </a:r>
            <a:r>
              <a:rPr lang="en" sz="900" u="sng" dirty="0">
                <a:hlinkClick r:id="rId3"/>
              </a:rPr>
              <a:t>slidescarnival.com/extra-free-resources-icons-and-maps</a:t>
            </a:r>
            <a:endParaRPr sz="900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900" b="1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5" name="Google Shape;1145;p48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1146" name="Google Shape;1146;p48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47" name="Google Shape;1147;p48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48" name="Google Shape;1148;p48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49" name="Google Shape;1149;p48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50" name="Google Shape;1150;p48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51" name="Google Shape;1151;p48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152" name="Google Shape;1152;p48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1153" name="Google Shape;1153;p48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54" name="Google Shape;1154;p48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55" name="Google Shape;1155;p48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56" name="Google Shape;1156;p48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157" name="Google Shape;1157;p48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158" name="Google Shape;1158;p48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59" name="Google Shape;1159;p48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60" name="Google Shape;1160;p48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161" name="Google Shape;1161;p48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162" name="Google Shape;1162;p48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63" name="Google Shape;1163;p48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64" name="Google Shape;1164;p48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65" name="Google Shape;1165;p48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66" name="Google Shape;1166;p48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167" name="Google Shape;1167;p48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168" name="Google Shape;1168;p48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69" name="Google Shape;1169;p48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70" name="Google Shape;1170;p48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171" name="Google Shape;1171;p48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172" name="Google Shape;1172;p48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73" name="Google Shape;1173;p48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74" name="Google Shape;1174;p48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75" name="Google Shape;1175;p48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176" name="Google Shape;1176;p48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177" name="Google Shape;1177;p48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78" name="Google Shape;1178;p48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79" name="Google Shape;1179;p48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80" name="Google Shape;1180;p48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81" name="Google Shape;1181;p48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182" name="Google Shape;1182;p48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183" name="Google Shape;1183;p48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84" name="Google Shape;1184;p48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85" name="Google Shape;1185;p48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86" name="Google Shape;1186;p48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87" name="Google Shape;1187;p48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88" name="Google Shape;1188;p48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189" name="Google Shape;1189;p48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190" name="Google Shape;1190;p48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91" name="Google Shape;1191;p48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192" name="Google Shape;1192;p48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193" name="Google Shape;1193;p48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94" name="Google Shape;1194;p48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95" name="Google Shape;1195;p48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196" name="Google Shape;1196;p48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197" name="Google Shape;1197;p48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98" name="Google Shape;1198;p48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99" name="Google Shape;1199;p48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00" name="Google Shape;1200;p48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01" name="Google Shape;1201;p48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02" name="Google Shape;1202;p48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03" name="Google Shape;1203;p48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204" name="Google Shape;1204;p48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05" name="Google Shape;1205;p48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06" name="Google Shape;1206;p48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07" name="Google Shape;1207;p48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08" name="Google Shape;1208;p48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09" name="Google Shape;1209;p48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210" name="Google Shape;1210;p48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11" name="Google Shape;1211;p48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12" name="Google Shape;1212;p48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13" name="Google Shape;1213;p48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214" name="Google Shape;1214;p48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215" name="Google Shape;1215;p48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16" name="Google Shape;1216;p48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17" name="Google Shape;1217;p48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18" name="Google Shape;1218;p48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19" name="Google Shape;1219;p48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20" name="Google Shape;1220;p48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21" name="Google Shape;1221;p48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22" name="Google Shape;1222;p48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23" name="Google Shape;1223;p48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24" name="Google Shape;1224;p48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  <p:sp>
          <p:nvSpPr>
            <p:cNvPr id="1225" name="Google Shape;1225;p48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26" name="Google Shape;1226;p48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27" name="Google Shape;1227;p48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28" name="Google Shape;1228;p48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29" name="Google Shape;1229;p48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30" name="Google Shape;1230;p48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31" name="Google Shape;1231;p48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232" name="Google Shape;1232;p48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33" name="Google Shape;1233;p48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34" name="Google Shape;1234;p48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35" name="Google Shape;1235;p48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36" name="Google Shape;1236;p48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237" name="Google Shape;1237;p48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38" name="Google Shape;1238;p48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39" name="Google Shape;1239;p48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0" name="Google Shape;1240;p48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1" name="Google Shape;1241;p48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42" name="Google Shape;1242;p48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243" name="Google Shape;1243;p48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4" name="Google Shape;1244;p48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5" name="Google Shape;1245;p48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6" name="Google Shape;1246;p48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7" name="Google Shape;1247;p48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8" name="Google Shape;1248;p48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49" name="Google Shape;1249;p48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250" name="Google Shape;1250;p48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51" name="Google Shape;1251;p48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52" name="Google Shape;1252;p48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53" name="Google Shape;1253;p48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54" name="Google Shape;1254;p48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255" name="Google Shape;1255;p48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56" name="Google Shape;1256;p48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57" name="Google Shape;1257;p48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58" name="Google Shape;1258;p48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59" name="Google Shape;1259;p48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260" name="Google Shape;1260;p48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61" name="Google Shape;1261;p48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62" name="Google Shape;1262;p48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63" name="Google Shape;1263;p48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64" name="Google Shape;1264;p48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grpSp>
          <p:nvGrpSpPr>
            <p:cNvPr id="1265" name="Google Shape;1265;p48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266" name="Google Shape;1266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67" name="Google Shape;1267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68" name="Google Shape;1268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69" name="Google Shape;1269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70" name="Google Shape;1270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71" name="Google Shape;1271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72" name="Google Shape;1272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73" name="Google Shape;1273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74" name="Google Shape;1274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75" name="Google Shape;1275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</p:grpSp>
      <p:grpSp>
        <p:nvGrpSpPr>
          <p:cNvPr id="1276" name="Google Shape;1276;p48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277" name="Google Shape;1277;p48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78" name="Google Shape;1278;p48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79" name="Google Shape;1279;p48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grpSp>
          <p:nvGrpSpPr>
            <p:cNvPr id="1280" name="Google Shape;1280;p48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281" name="Google Shape;1281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82" name="Google Shape;1282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83" name="Google Shape;1283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84" name="Google Shape;1284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85" name="Google Shape;1285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86" name="Google Shape;1286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87" name="Google Shape;1287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88" name="Google Shape;1288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89" name="Google Shape;1289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90" name="Google Shape;1290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</p:grpSp>
      <p:grpSp>
        <p:nvGrpSpPr>
          <p:cNvPr id="1291" name="Google Shape;1291;p48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292" name="Google Shape;1292;p48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93" name="Google Shape;1293;p48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94" name="Google Shape;1294;p48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95" name="Google Shape;1295;p48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grpSp>
          <p:nvGrpSpPr>
            <p:cNvPr id="1296" name="Google Shape;1296;p48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297" name="Google Shape;1297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98" name="Google Shape;1298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99" name="Google Shape;1299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300" name="Google Shape;1300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301" name="Google Shape;1301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302" name="Google Shape;1302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303" name="Google Shape;1303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304" name="Google Shape;1304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305" name="Google Shape;1305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306" name="Google Shape;1306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</p:grpSp>
      <p:grpSp>
        <p:nvGrpSpPr>
          <p:cNvPr id="1307" name="Google Shape;1307;p48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308" name="Google Shape;1308;p48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09" name="Google Shape;1309;p48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10" name="Google Shape;1310;p48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11" name="Google Shape;1311;p48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12" name="Google Shape;1312;p48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13" name="Google Shape;1313;p48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14" name="Google Shape;1314;p48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15" name="Google Shape;1315;p48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316" name="Google Shape;1316;p48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17" name="Google Shape;1317;p48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18" name="Google Shape;1318;p48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19" name="Google Shape;1319;p48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20" name="Google Shape;1320;p48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321" name="Google Shape;1321;p48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22" name="Google Shape;1322;p48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23" name="Google Shape;1323;p48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24" name="Google Shape;1324;p48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25" name="Google Shape;1325;p48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326" name="Google Shape;1326;p48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27" name="Google Shape;1327;p48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28" name="Google Shape;1328;p48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29" name="Google Shape;1329;p48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30" name="Google Shape;1330;p48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31" name="Google Shape;1331;p48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332" name="Google Shape;1332;p48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33" name="Google Shape;1333;p48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34" name="Google Shape;1334;p48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35" name="Google Shape;1335;p48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36" name="Google Shape;1336;p48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37" name="Google Shape;1337;p48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38" name="Google Shape;1338;p48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339" name="Google Shape;1339;p48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40" name="Google Shape;1340;p48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41" name="Google Shape;1341;p48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42" name="Google Shape;1342;p48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343" name="Google Shape;1343;p48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44" name="Google Shape;1344;p48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45" name="Google Shape;1345;p48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46" name="Google Shape;1346;p48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47" name="Google Shape;1347;p48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48" name="Google Shape;1348;p48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349" name="Google Shape;1349;p48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50" name="Google Shape;1350;p48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51" name="Google Shape;1351;p48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52" name="Google Shape;1352;p48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53" name="Google Shape;1353;p48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54" name="Google Shape;1354;p48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55" name="Google Shape;1355;p48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356" name="Google Shape;1356;p48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57" name="Google Shape;1357;p48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58" name="Google Shape;1358;p48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59" name="Google Shape;1359;p48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360" name="Google Shape;1360;p48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61" name="Google Shape;1361;p48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62" name="Google Shape;1362;p48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63" name="Google Shape;1363;p48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64" name="Google Shape;1364;p48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365" name="Google Shape;1365;p48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66" name="Google Shape;1366;p48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67" name="Google Shape;1367;p48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68" name="Google Shape;1368;p48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69" name="Google Shape;1369;p48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70" name="Google Shape;1370;p48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71" name="Google Shape;1371;p48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372" name="Google Shape;1372;p48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73" name="Google Shape;1373;p48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74" name="Google Shape;1374;p48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75" name="Google Shape;1375;p48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76" name="Google Shape;1376;p48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77" name="Google Shape;1377;p48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78" name="Google Shape;1378;p48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79" name="Google Shape;1379;p48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380" name="Google Shape;1380;p48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81" name="Google Shape;1381;p48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82" name="Google Shape;1382;p48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83" name="Google Shape;1383;p48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84" name="Google Shape;1384;p48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385" name="Google Shape;1385;p48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86" name="Google Shape;1386;p48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87" name="Google Shape;1387;p48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88" name="Google Shape;1388;p48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389" name="Google Shape;1389;p48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90" name="Google Shape;1390;p48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91" name="Google Shape;1391;p48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92" name="Google Shape;1392;p48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393" name="Google Shape;1393;p48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94" name="Google Shape;1394;p48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95" name="Google Shape;1395;p48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96" name="Google Shape;1396;p48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97" name="Google Shape;1397;p48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398" name="Google Shape;1398;p48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99" name="Google Shape;1399;p48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00" name="Google Shape;1400;p48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01" name="Google Shape;1401;p48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02" name="Google Shape;1402;p48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403" name="Google Shape;1403;p48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04" name="Google Shape;1404;p48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05" name="Google Shape;1405;p48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06" name="Google Shape;1406;p48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07" name="Google Shape;1407;p48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08" name="Google Shape;1408;p48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409" name="Google Shape;1409;p48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10" name="Google Shape;1410;p48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11" name="Google Shape;1411;p48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12" name="Google Shape;1412;p48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13" name="Google Shape;1413;p48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14" name="Google Shape;1414;p48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15" name="Google Shape;1415;p48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416" name="Google Shape;1416;p48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17" name="Google Shape;1417;p48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18" name="Google Shape;1418;p48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19" name="Google Shape;1419;p48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20" name="Google Shape;1420;p48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21" name="Google Shape;1421;p48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22" name="Google Shape;1422;p48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23" name="Google Shape;1423;p48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424" name="Google Shape;1424;p48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25" name="Google Shape;1425;p48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26" name="Google Shape;1426;p48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27" name="Google Shape;1427;p48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28" name="Google Shape;1428;p48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29" name="Google Shape;1429;p48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30" name="Google Shape;1430;p48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31" name="Google Shape;1431;p48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32" name="Google Shape;1432;p48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33" name="Google Shape;1433;p48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34" name="Google Shape;1434;p48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35" name="Google Shape;1435;p48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36" name="Google Shape;1436;p48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437" name="Google Shape;1437;p48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38" name="Google Shape;1438;p48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39" name="Google Shape;1439;p48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40" name="Google Shape;1440;p48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41" name="Google Shape;1441;p48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442" name="Google Shape;1442;p48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43" name="Google Shape;1443;p48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44" name="Google Shape;1444;p48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45" name="Google Shape;1445;p48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446" name="Google Shape;1446;p48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47" name="Google Shape;1447;p48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48" name="Google Shape;1448;p48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49" name="Google Shape;1449;p48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50" name="Google Shape;1450;p48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51" name="Google Shape;1451;p48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52" name="Google Shape;1452;p48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453" name="Google Shape;1453;p48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54" name="Google Shape;1454;p48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55" name="Google Shape;1455;p48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56" name="Google Shape;1456;p48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57" name="Google Shape;1457;p48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58" name="Google Shape;1458;p48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59" name="Google Shape;1459;p48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60" name="Google Shape;1460;p48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61" name="Google Shape;1461;p48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462" name="Google Shape;1462;p48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63" name="Google Shape;1463;p48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64" name="Google Shape;1464;p48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65" name="Google Shape;1465;p48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66" name="Google Shape;1466;p48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67" name="Google Shape;1467;p48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68" name="Google Shape;1468;p48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69" name="Google Shape;1469;p48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70" name="Google Shape;1470;p48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71" name="Google Shape;1471;p48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72" name="Google Shape;1472;p48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73" name="Google Shape;1473;p48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74" name="Google Shape;1474;p48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475" name="Google Shape;1475;p48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76" name="Google Shape;1476;p48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77" name="Google Shape;1477;p48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78" name="Google Shape;1478;p48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79" name="Google Shape;1479;p48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80" name="Google Shape;1480;p48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81" name="Google Shape;1481;p48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82" name="Google Shape;1482;p48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83" name="Google Shape;1483;p48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84" name="Google Shape;1484;p48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85" name="Google Shape;1485;p48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86" name="Google Shape;1486;p48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87" name="Google Shape;1487;p48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488" name="Google Shape;1488;p48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89" name="Google Shape;1489;p48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90" name="Google Shape;1490;p48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91" name="Google Shape;1491;p48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92" name="Google Shape;1492;p48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93" name="Google Shape;1493;p48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94" name="Google Shape;1494;p48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95" name="Google Shape;1495;p48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96" name="Google Shape;1496;p48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97" name="Google Shape;1497;p48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98" name="Google Shape;1498;p48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99" name="Google Shape;1499;p48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500" name="Google Shape;1500;p48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501" name="Google Shape;1501;p48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02" name="Google Shape;1502;p48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03" name="Google Shape;1503;p48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04" name="Google Shape;1504;p48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05" name="Google Shape;1505;p48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06" name="Google Shape;1506;p48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507" name="Google Shape;1507;p48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508" name="Google Shape;1508;p48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09" name="Google Shape;1509;p48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10" name="Google Shape;1510;p48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11" name="Google Shape;1511;p48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12" name="Google Shape;1512;p48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13" name="Google Shape;1513;p48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14" name="Google Shape;1514;p48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15" name="Google Shape;1515;p48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16" name="Google Shape;1516;p48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17" name="Google Shape;1517;p48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18" name="Google Shape;1518;p48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19" name="Google Shape;1519;p48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20" name="Google Shape;1520;p48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21" name="Google Shape;1521;p48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22" name="Google Shape;1522;p48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523" name="Google Shape;1523;p48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524" name="Google Shape;1524;p48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25" name="Google Shape;1525;p48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26" name="Google Shape;1526;p48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27" name="Google Shape;1527;p48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528" name="Google Shape;1528;p48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529" name="Google Shape;1529;p48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530" name="Google Shape;1530;p48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31" name="Google Shape;1531;p48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32" name="Google Shape;1532;p48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  <p:grpSp>
          <p:nvGrpSpPr>
            <p:cNvPr id="1533" name="Google Shape;1533;p48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534" name="Google Shape;1534;p48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35" name="Google Shape;1535;p48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36" name="Google Shape;1536;p48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  <p:grpSp>
          <p:nvGrpSpPr>
            <p:cNvPr id="1537" name="Google Shape;1537;p48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538" name="Google Shape;1538;p48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39" name="Google Shape;1539;p48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40" name="Google Shape;1540;p48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  <p:grpSp>
          <p:nvGrpSpPr>
            <p:cNvPr id="1541" name="Google Shape;1541;p48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542" name="Google Shape;1542;p48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43" name="Google Shape;1543;p48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44" name="Google Shape;1544;p48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</p:grpSp>
      <p:grpSp>
        <p:nvGrpSpPr>
          <p:cNvPr id="1545" name="Google Shape;1545;p48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546" name="Google Shape;1546;p48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47" name="Google Shape;1547;p48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48" name="Google Shape;1548;p48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49" name="Google Shape;1549;p48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50" name="Google Shape;1550;p48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51" name="Google Shape;1551;p48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52" name="Google Shape;1552;p48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53" name="Google Shape;1553;p48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554" name="Google Shape;1554;p48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555" name="Google Shape;1555;p48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56" name="Google Shape;1556;p48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57" name="Google Shape;1557;p48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58" name="Google Shape;1558;p48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59" name="Google Shape;1559;p48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60" name="Google Shape;1560;p48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61" name="Google Shape;1561;p48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62" name="Google Shape;1562;p48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63" name="Google Shape;1563;p48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64" name="Google Shape;1564;p48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65" name="Google Shape;1565;p48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66" name="Google Shape;1566;p48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67" name="Google Shape;1567;p48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68" name="Google Shape;1568;p48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69" name="Google Shape;1569;p48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70" name="Google Shape;1570;p48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71" name="Google Shape;1571;p48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72" name="Google Shape;1572;p48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73" name="Google Shape;1573;p48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74" name="Google Shape;1574;p48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75" name="Google Shape;1575;p48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76" name="Google Shape;1576;p48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77" name="Google Shape;1577;p48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78" name="Google Shape;1578;p48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579" name="Google Shape;1579;p48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580" name="Google Shape;1580;p48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581" name="Google Shape;1581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82" name="Google Shape;1582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  <p:grpSp>
          <p:nvGrpSpPr>
            <p:cNvPr id="1583" name="Google Shape;1583;p48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584" name="Google Shape;1584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85" name="Google Shape;1585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  <p:grpSp>
          <p:nvGrpSpPr>
            <p:cNvPr id="1586" name="Google Shape;1586;p48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587" name="Google Shape;1587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88" name="Google Shape;1588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</p:grpSp>
      <p:sp>
        <p:nvSpPr>
          <p:cNvPr id="1589" name="Google Shape;1589;p48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590" name="Google Shape;1590;p4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Normalization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0CD0B9-2FD2-B6E6-1AC2-716B31A36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83" y="1208896"/>
            <a:ext cx="8133629" cy="3763698"/>
          </a:xfrm>
          <a:prstGeom prst="rect">
            <a:avLst/>
          </a:prstGeom>
        </p:spPr>
      </p:pic>
      <p:pic>
        <p:nvPicPr>
          <p:cNvPr id="4" name="Graphic 3" descr="Table">
            <a:extLst>
              <a:ext uri="{FF2B5EF4-FFF2-40B4-BE49-F238E27FC236}">
                <a16:creationId xmlns:a16="http://schemas.microsoft.com/office/drawing/2014/main" id="{195C4360-7D62-1A4B-3810-E141991EB2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75" y="805550"/>
            <a:ext cx="457200" cy="457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91D509-77C0-190F-4666-8900351AB1E3}"/>
              </a:ext>
            </a:extLst>
          </p:cNvPr>
          <p:cNvSpPr/>
          <p:nvPr/>
        </p:nvSpPr>
        <p:spPr>
          <a:xfrm>
            <a:off x="6645348" y="255181"/>
            <a:ext cx="1499191" cy="27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Proteins removed: 33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0D2407-00A2-2F84-4716-CFD4654FA951}"/>
              </a:ext>
            </a:extLst>
          </p:cNvPr>
          <p:cNvSpPr/>
          <p:nvPr/>
        </p:nvSpPr>
        <p:spPr>
          <a:xfrm>
            <a:off x="6645349" y="559553"/>
            <a:ext cx="1499190" cy="27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Proteins left: 4732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Normalization </a:t>
            </a:r>
            <a:r>
              <a:rPr lang="en" dirty="0" err="1"/>
              <a:t>RNAse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76F919-563C-01C2-45C3-7AD8E5C19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00" y="1149204"/>
            <a:ext cx="5761037" cy="3600648"/>
          </a:xfrm>
          <a:prstGeom prst="rect">
            <a:avLst/>
          </a:prstGeom>
        </p:spPr>
      </p:pic>
      <p:pic>
        <p:nvPicPr>
          <p:cNvPr id="10" name="Graphic 9" descr="Table">
            <a:extLst>
              <a:ext uri="{FF2B5EF4-FFF2-40B4-BE49-F238E27FC236}">
                <a16:creationId xmlns:a16="http://schemas.microsoft.com/office/drawing/2014/main" id="{14887214-E637-2017-925A-B0E4AF35D6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75" y="8055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27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Normalization Control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A87338-DFF3-1861-72DD-95E17A742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80" y="1232300"/>
            <a:ext cx="5778137" cy="3611336"/>
          </a:xfrm>
          <a:prstGeom prst="rect">
            <a:avLst/>
          </a:prstGeom>
        </p:spPr>
      </p:pic>
      <p:pic>
        <p:nvPicPr>
          <p:cNvPr id="10" name="Graphic 9" descr="Table">
            <a:extLst>
              <a:ext uri="{FF2B5EF4-FFF2-40B4-BE49-F238E27FC236}">
                <a16:creationId xmlns:a16="http://schemas.microsoft.com/office/drawing/2014/main" id="{E256217F-EA89-66D9-EE6F-B864AAC2E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75" y="8055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211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Scaling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Graphic 2" descr="Bar chart">
            <a:extLst>
              <a:ext uri="{FF2B5EF4-FFF2-40B4-BE49-F238E27FC236}">
                <a16:creationId xmlns:a16="http://schemas.microsoft.com/office/drawing/2014/main" id="{CD1BC7AF-94AC-746E-10F3-C54C4CC8D9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28" y="806998"/>
            <a:ext cx="425302" cy="4253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6A3406-396C-1A0E-8245-E885AF535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274" y="1611423"/>
            <a:ext cx="81788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693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Reproducibility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9" name="Graphic 8" descr="Bar chart">
            <a:extLst>
              <a:ext uri="{FF2B5EF4-FFF2-40B4-BE49-F238E27FC236}">
                <a16:creationId xmlns:a16="http://schemas.microsoft.com/office/drawing/2014/main" id="{A4EBDB72-C70B-53E9-35F3-52B80133F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28" y="806998"/>
            <a:ext cx="425302" cy="42530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584484-1DD6-664A-AAE7-31F964586D01}"/>
              </a:ext>
            </a:extLst>
          </p:cNvPr>
          <p:cNvSpPr/>
          <p:nvPr/>
        </p:nvSpPr>
        <p:spPr>
          <a:xfrm>
            <a:off x="6645348" y="255181"/>
            <a:ext cx="1499191" cy="27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Proteins removed: 76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1A6895-E79C-536B-9245-E088FDC260DF}"/>
              </a:ext>
            </a:extLst>
          </p:cNvPr>
          <p:cNvSpPr/>
          <p:nvPr/>
        </p:nvSpPr>
        <p:spPr>
          <a:xfrm>
            <a:off x="6645349" y="559553"/>
            <a:ext cx="1499190" cy="27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Proteins left: 4656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60976ECB-28FB-32AD-C6D7-62C9AC624E4C}"/>
              </a:ext>
            </a:extLst>
          </p:cNvPr>
          <p:cNvSpPr/>
          <p:nvPr/>
        </p:nvSpPr>
        <p:spPr>
          <a:xfrm>
            <a:off x="1136822" y="1532238"/>
            <a:ext cx="2557848" cy="506627"/>
          </a:xfrm>
          <a:prstGeom prst="roundRect">
            <a:avLst/>
          </a:prstGeom>
          <a:solidFill>
            <a:srgbClr val="7962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Control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EE717992-5577-F1C4-F355-F5369C0F99F6}"/>
              </a:ext>
            </a:extLst>
          </p:cNvPr>
          <p:cNvSpPr/>
          <p:nvPr/>
        </p:nvSpPr>
        <p:spPr>
          <a:xfrm>
            <a:off x="4231752" y="1511643"/>
            <a:ext cx="2498095" cy="526060"/>
          </a:xfrm>
          <a:prstGeom prst="roundRect">
            <a:avLst/>
          </a:prstGeom>
          <a:solidFill>
            <a:srgbClr val="7962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RNase</a:t>
            </a: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F54C5B48-B142-12EA-B1E3-FC6FC1CA1B12}"/>
              </a:ext>
            </a:extLst>
          </p:cNvPr>
          <p:cNvSpPr/>
          <p:nvPr/>
        </p:nvSpPr>
        <p:spPr>
          <a:xfrm>
            <a:off x="1436567" y="2205394"/>
            <a:ext cx="1875044" cy="328940"/>
          </a:xfrm>
          <a:prstGeom prst="roundRect">
            <a:avLst/>
          </a:prstGeom>
          <a:solidFill>
            <a:srgbClr val="7967FA"/>
          </a:solidFill>
          <a:ln>
            <a:solidFill>
              <a:srgbClr val="7865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Rep1 </a:t>
            </a:r>
          </a:p>
        </p:txBody>
      </p: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3D40E7D5-5CA7-E237-4F26-47AD5F97783B}"/>
              </a:ext>
            </a:extLst>
          </p:cNvPr>
          <p:cNvSpPr/>
          <p:nvPr/>
        </p:nvSpPr>
        <p:spPr>
          <a:xfrm>
            <a:off x="1436567" y="2653731"/>
            <a:ext cx="1875044" cy="328940"/>
          </a:xfrm>
          <a:prstGeom prst="roundRect">
            <a:avLst/>
          </a:prstGeom>
          <a:solidFill>
            <a:srgbClr val="7967FA"/>
          </a:solidFill>
          <a:ln>
            <a:solidFill>
              <a:srgbClr val="7865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Rep2</a:t>
            </a:r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4417F2D3-F077-0B01-FEA6-B14691942E91}"/>
              </a:ext>
            </a:extLst>
          </p:cNvPr>
          <p:cNvSpPr/>
          <p:nvPr/>
        </p:nvSpPr>
        <p:spPr>
          <a:xfrm>
            <a:off x="1436567" y="3098313"/>
            <a:ext cx="1875044" cy="328940"/>
          </a:xfrm>
          <a:prstGeom prst="roundRect">
            <a:avLst/>
          </a:prstGeom>
          <a:solidFill>
            <a:srgbClr val="7967FA"/>
          </a:solidFill>
          <a:ln>
            <a:solidFill>
              <a:srgbClr val="7967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Rep3 </a:t>
            </a:r>
          </a:p>
        </p:txBody>
      </p:sp>
      <p:sp>
        <p:nvSpPr>
          <p:cNvPr id="24" name="Geschweifte Klammer links 23">
            <a:extLst>
              <a:ext uri="{FF2B5EF4-FFF2-40B4-BE49-F238E27FC236}">
                <a16:creationId xmlns:a16="http://schemas.microsoft.com/office/drawing/2014/main" id="{904F3CD3-FAE3-09C2-04B5-72D477C9D449}"/>
              </a:ext>
            </a:extLst>
          </p:cNvPr>
          <p:cNvSpPr/>
          <p:nvPr/>
        </p:nvSpPr>
        <p:spPr>
          <a:xfrm>
            <a:off x="1248031" y="2275403"/>
            <a:ext cx="188536" cy="506628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Geschweifte Klammer links 26">
            <a:extLst>
              <a:ext uri="{FF2B5EF4-FFF2-40B4-BE49-F238E27FC236}">
                <a16:creationId xmlns:a16="http://schemas.microsoft.com/office/drawing/2014/main" id="{370E4412-B70E-D002-CCCC-3C35DE0758D8}"/>
              </a:ext>
            </a:extLst>
          </p:cNvPr>
          <p:cNvSpPr/>
          <p:nvPr/>
        </p:nvSpPr>
        <p:spPr>
          <a:xfrm flipH="1">
            <a:off x="3405879" y="2284527"/>
            <a:ext cx="188535" cy="1057389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Geschweifte Klammer links 27">
            <a:extLst>
              <a:ext uri="{FF2B5EF4-FFF2-40B4-BE49-F238E27FC236}">
                <a16:creationId xmlns:a16="http://schemas.microsoft.com/office/drawing/2014/main" id="{FFA615B0-BCB5-A86D-A12F-3364A1A6ECD9}"/>
              </a:ext>
            </a:extLst>
          </p:cNvPr>
          <p:cNvSpPr/>
          <p:nvPr/>
        </p:nvSpPr>
        <p:spPr>
          <a:xfrm>
            <a:off x="1248031" y="2865333"/>
            <a:ext cx="188536" cy="506629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Abgerundetes Rechteck 28">
            <a:extLst>
              <a:ext uri="{FF2B5EF4-FFF2-40B4-BE49-F238E27FC236}">
                <a16:creationId xmlns:a16="http://schemas.microsoft.com/office/drawing/2014/main" id="{66C3DDFC-C2E0-3EB3-8C4E-65A4BCDD8FC8}"/>
              </a:ext>
            </a:extLst>
          </p:cNvPr>
          <p:cNvSpPr/>
          <p:nvPr/>
        </p:nvSpPr>
        <p:spPr>
          <a:xfrm>
            <a:off x="4572000" y="2197156"/>
            <a:ext cx="1875044" cy="328940"/>
          </a:xfrm>
          <a:prstGeom prst="roundRect">
            <a:avLst/>
          </a:prstGeom>
          <a:solidFill>
            <a:srgbClr val="7967FA"/>
          </a:solidFill>
          <a:ln>
            <a:solidFill>
              <a:srgbClr val="7967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Rep1 </a:t>
            </a:r>
          </a:p>
        </p:txBody>
      </p:sp>
      <p:sp>
        <p:nvSpPr>
          <p:cNvPr id="30" name="Abgerundetes Rechteck 29">
            <a:extLst>
              <a:ext uri="{FF2B5EF4-FFF2-40B4-BE49-F238E27FC236}">
                <a16:creationId xmlns:a16="http://schemas.microsoft.com/office/drawing/2014/main" id="{AE4CA2AE-9782-95F9-C08B-2AF249B8A4EC}"/>
              </a:ext>
            </a:extLst>
          </p:cNvPr>
          <p:cNvSpPr/>
          <p:nvPr/>
        </p:nvSpPr>
        <p:spPr>
          <a:xfrm>
            <a:off x="4572000" y="2645493"/>
            <a:ext cx="1875044" cy="328940"/>
          </a:xfrm>
          <a:prstGeom prst="roundRect">
            <a:avLst/>
          </a:prstGeom>
          <a:solidFill>
            <a:srgbClr val="7967FA"/>
          </a:solidFill>
          <a:ln>
            <a:solidFill>
              <a:srgbClr val="7865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Rep2</a:t>
            </a:r>
          </a:p>
        </p:txBody>
      </p:sp>
      <p:sp>
        <p:nvSpPr>
          <p:cNvPr id="31" name="Abgerundetes Rechteck 30">
            <a:extLst>
              <a:ext uri="{FF2B5EF4-FFF2-40B4-BE49-F238E27FC236}">
                <a16:creationId xmlns:a16="http://schemas.microsoft.com/office/drawing/2014/main" id="{59098BF4-EB4A-E115-EB57-60A90E3E2E0E}"/>
              </a:ext>
            </a:extLst>
          </p:cNvPr>
          <p:cNvSpPr/>
          <p:nvPr/>
        </p:nvSpPr>
        <p:spPr>
          <a:xfrm>
            <a:off x="4572000" y="3090075"/>
            <a:ext cx="1875044" cy="328940"/>
          </a:xfrm>
          <a:prstGeom prst="roundRect">
            <a:avLst/>
          </a:prstGeom>
          <a:solidFill>
            <a:srgbClr val="7967FA"/>
          </a:solidFill>
          <a:ln>
            <a:solidFill>
              <a:srgbClr val="7967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Rep3 </a:t>
            </a:r>
          </a:p>
        </p:txBody>
      </p:sp>
      <p:sp>
        <p:nvSpPr>
          <p:cNvPr id="32" name="Geschweifte Klammer links 31">
            <a:extLst>
              <a:ext uri="{FF2B5EF4-FFF2-40B4-BE49-F238E27FC236}">
                <a16:creationId xmlns:a16="http://schemas.microsoft.com/office/drawing/2014/main" id="{525699C5-3407-4527-BDD9-9EA5252E0369}"/>
              </a:ext>
            </a:extLst>
          </p:cNvPr>
          <p:cNvSpPr/>
          <p:nvPr/>
        </p:nvSpPr>
        <p:spPr>
          <a:xfrm>
            <a:off x="4383464" y="2267165"/>
            <a:ext cx="188536" cy="506628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Geschweifte Klammer links 32">
            <a:extLst>
              <a:ext uri="{FF2B5EF4-FFF2-40B4-BE49-F238E27FC236}">
                <a16:creationId xmlns:a16="http://schemas.microsoft.com/office/drawing/2014/main" id="{A72DE37A-092C-38D2-93CC-86DE13398865}"/>
              </a:ext>
            </a:extLst>
          </p:cNvPr>
          <p:cNvSpPr/>
          <p:nvPr/>
        </p:nvSpPr>
        <p:spPr>
          <a:xfrm flipH="1">
            <a:off x="6541312" y="2276289"/>
            <a:ext cx="188535" cy="1057389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Geschweifte Klammer links 33">
            <a:extLst>
              <a:ext uri="{FF2B5EF4-FFF2-40B4-BE49-F238E27FC236}">
                <a16:creationId xmlns:a16="http://schemas.microsoft.com/office/drawing/2014/main" id="{4CC5E576-0391-5830-6DF6-F9A517A40D8E}"/>
              </a:ext>
            </a:extLst>
          </p:cNvPr>
          <p:cNvSpPr/>
          <p:nvPr/>
        </p:nvSpPr>
        <p:spPr>
          <a:xfrm>
            <a:off x="4383464" y="2857095"/>
            <a:ext cx="188536" cy="506629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449791E9-5D4D-D8A7-C2EA-194F0DD540BB}"/>
              </a:ext>
            </a:extLst>
          </p:cNvPr>
          <p:cNvSpPr/>
          <p:nvPr/>
        </p:nvSpPr>
        <p:spPr>
          <a:xfrm>
            <a:off x="1248031" y="3657601"/>
            <a:ext cx="5397317" cy="328940"/>
          </a:xfrm>
          <a:prstGeom prst="roundRect">
            <a:avLst/>
          </a:prstGeom>
          <a:solidFill>
            <a:srgbClr val="6C5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correlation &gt; 0.7 </a:t>
            </a: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B8A0D37-47A1-5528-3948-D3EA3E932CB2}"/>
              </a:ext>
            </a:extLst>
          </p:cNvPr>
          <p:cNvCxnSpPr/>
          <p:nvPr/>
        </p:nvCxnSpPr>
        <p:spPr>
          <a:xfrm>
            <a:off x="2323070" y="4077730"/>
            <a:ext cx="0" cy="28420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A19C2DED-015E-614A-8FBA-5C8922A96C5C}"/>
              </a:ext>
            </a:extLst>
          </p:cNvPr>
          <p:cNvCxnSpPr/>
          <p:nvPr/>
        </p:nvCxnSpPr>
        <p:spPr>
          <a:xfrm>
            <a:off x="5008605" y="4077730"/>
            <a:ext cx="0" cy="28420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1743070A-3142-A179-4DF2-7AA362E8CAF1}"/>
              </a:ext>
            </a:extLst>
          </p:cNvPr>
          <p:cNvSpPr txBox="1"/>
          <p:nvPr/>
        </p:nvSpPr>
        <p:spPr>
          <a:xfrm>
            <a:off x="2471351" y="4077730"/>
            <a:ext cx="1223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D3AD3F0B-55CF-469F-49B0-37AAADE87F79}"/>
              </a:ext>
            </a:extLst>
          </p:cNvPr>
          <p:cNvSpPr txBox="1"/>
          <p:nvPr/>
        </p:nvSpPr>
        <p:spPr>
          <a:xfrm>
            <a:off x="5159604" y="4071238"/>
            <a:ext cx="1223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42" name="Abgerundetes Rechteck 41">
            <a:extLst>
              <a:ext uri="{FF2B5EF4-FFF2-40B4-BE49-F238E27FC236}">
                <a16:creationId xmlns:a16="http://schemas.microsoft.com/office/drawing/2014/main" id="{A5F76F6F-D9DE-A58B-C48F-34D8BCC66891}"/>
              </a:ext>
            </a:extLst>
          </p:cNvPr>
          <p:cNvSpPr/>
          <p:nvPr/>
        </p:nvSpPr>
        <p:spPr>
          <a:xfrm>
            <a:off x="1144593" y="4437106"/>
            <a:ext cx="2557848" cy="506627"/>
          </a:xfrm>
          <a:prstGeom prst="roundRect">
            <a:avLst/>
          </a:prstGeom>
          <a:solidFill>
            <a:srgbClr val="52EBB3"/>
          </a:solidFill>
          <a:ln>
            <a:solidFill>
              <a:srgbClr val="42B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Keep Protein </a:t>
            </a:r>
          </a:p>
        </p:txBody>
      </p:sp>
      <p:sp>
        <p:nvSpPr>
          <p:cNvPr id="43" name="Abgerundetes Rechteck 42">
            <a:extLst>
              <a:ext uri="{FF2B5EF4-FFF2-40B4-BE49-F238E27FC236}">
                <a16:creationId xmlns:a16="http://schemas.microsoft.com/office/drawing/2014/main" id="{C53FD36D-C8EA-D058-B5FC-439380F656B3}"/>
              </a:ext>
            </a:extLst>
          </p:cNvPr>
          <p:cNvSpPr/>
          <p:nvPr/>
        </p:nvSpPr>
        <p:spPr>
          <a:xfrm>
            <a:off x="4087500" y="4437107"/>
            <a:ext cx="2557848" cy="50662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Delete Protein </a:t>
            </a:r>
          </a:p>
        </p:txBody>
      </p:sp>
    </p:spTree>
    <p:extLst>
      <p:ext uri="{BB962C8B-B14F-4D97-AF65-F5344CB8AC3E}">
        <p14:creationId xmlns:p14="http://schemas.microsoft.com/office/powerpoint/2010/main" val="3352351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Smoothing the Curve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9D2275-0F77-F794-78F1-97E43FE831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" r="-1"/>
          <a:stretch/>
        </p:blipFill>
        <p:spPr>
          <a:xfrm>
            <a:off x="287079" y="1725420"/>
            <a:ext cx="4337222" cy="24281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C73E7F-448C-B705-FA55-470AB8F40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725" y="1700435"/>
            <a:ext cx="4206196" cy="24531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76BBD4-1B14-E56D-655B-AB8F3B9C58FD}"/>
              </a:ext>
            </a:extLst>
          </p:cNvPr>
          <p:cNvSpPr txBox="1"/>
          <p:nvPr/>
        </p:nvSpPr>
        <p:spPr>
          <a:xfrm>
            <a:off x="2121213" y="4167707"/>
            <a:ext cx="8943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chemeClr val="accent1"/>
                </a:solidFill>
              </a:rPr>
              <a:t>Before</a:t>
            </a:r>
            <a:endParaRPr lang="en-DE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BA74AB-C1A5-6D61-1FA0-68D2475D3089}"/>
              </a:ext>
            </a:extLst>
          </p:cNvPr>
          <p:cNvSpPr txBox="1"/>
          <p:nvPr/>
        </p:nvSpPr>
        <p:spPr>
          <a:xfrm>
            <a:off x="6575623" y="4167708"/>
            <a:ext cx="8943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chemeClr val="accent1"/>
                </a:solidFill>
              </a:rPr>
              <a:t>After</a:t>
            </a:r>
            <a:endParaRPr lang="en-DE" dirty="0">
              <a:solidFill>
                <a:schemeClr val="accent1"/>
              </a:solidFill>
            </a:endParaRPr>
          </a:p>
        </p:txBody>
      </p:sp>
      <p:pic>
        <p:nvPicPr>
          <p:cNvPr id="13" name="Graphic 12" descr="Bar chart">
            <a:extLst>
              <a:ext uri="{FF2B5EF4-FFF2-40B4-BE49-F238E27FC236}">
                <a16:creationId xmlns:a16="http://schemas.microsoft.com/office/drawing/2014/main" id="{BCFD584F-52A9-8A2A-40F7-D35E6D719A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28" y="806998"/>
            <a:ext cx="425302" cy="42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651509"/>
      </p:ext>
    </p:extLst>
  </p:cSld>
  <p:clrMapOvr>
    <a:masterClrMapping/>
  </p:clrMapOvr>
</p:sld>
</file>

<file path=ppt/theme/theme1.xml><?xml version="1.0" encoding="utf-8"?>
<a:theme xmlns:a="http://schemas.openxmlformats.org/drawingml/2006/main" name="Dauphin template">
  <a:themeElements>
    <a:clrScheme name="Custom 347">
      <a:dk1>
        <a:srgbClr val="210635"/>
      </a:dk1>
      <a:lt1>
        <a:srgbClr val="FFFFFF"/>
      </a:lt1>
      <a:dk2>
        <a:srgbClr val="89828F"/>
      </a:dk2>
      <a:lt2>
        <a:srgbClr val="F4F3F8"/>
      </a:lt2>
      <a:accent1>
        <a:srgbClr val="725DCF"/>
      </a:accent1>
      <a:accent2>
        <a:srgbClr val="BD6DE0"/>
      </a:accent2>
      <a:accent3>
        <a:srgbClr val="F07249"/>
      </a:accent3>
      <a:accent4>
        <a:srgbClr val="FFB200"/>
      </a:accent4>
      <a:accent5>
        <a:srgbClr val="9D91EE"/>
      </a:accent5>
      <a:accent6>
        <a:srgbClr val="3691E0"/>
      </a:accent6>
      <a:hlink>
        <a:srgbClr val="6A5DC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1140</Words>
  <Application>Microsoft Macintosh PowerPoint</Application>
  <PresentationFormat>Bildschirmpräsentation (16:9)</PresentationFormat>
  <Paragraphs>285</Paragraphs>
  <Slides>34</Slides>
  <Notes>33</Notes>
  <HiddenSlides>10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39" baseType="lpstr">
      <vt:lpstr>Calibri</vt:lpstr>
      <vt:lpstr>Arial</vt:lpstr>
      <vt:lpstr>Catamaran Thin</vt:lpstr>
      <vt:lpstr>Catamaran</vt:lpstr>
      <vt:lpstr>Dauphin template</vt:lpstr>
      <vt:lpstr>Proteome-wide Screen for RNA-dependent Proteins in Non-Synchronized HeLa cells</vt:lpstr>
      <vt:lpstr>What did we do?</vt:lpstr>
      <vt:lpstr>Automated RDP Detection</vt:lpstr>
      <vt:lpstr>Normalization</vt:lpstr>
      <vt:lpstr>Normalization RNAse</vt:lpstr>
      <vt:lpstr>Normalization Control</vt:lpstr>
      <vt:lpstr>Scaling</vt:lpstr>
      <vt:lpstr>Reproducibility</vt:lpstr>
      <vt:lpstr>Smoothing the Curve</vt:lpstr>
      <vt:lpstr>Identification of Global Maxima</vt:lpstr>
      <vt:lpstr>Example Results </vt:lpstr>
      <vt:lpstr>T-test</vt:lpstr>
      <vt:lpstr>Determining Amount of Clusters</vt:lpstr>
      <vt:lpstr>Determining Amount of Clusters</vt:lpstr>
      <vt:lpstr>K-means clustering</vt:lpstr>
      <vt:lpstr>Linear Regression</vt:lpstr>
      <vt:lpstr>Comparison of Methods</vt:lpstr>
      <vt:lpstr>Verification of Results</vt:lpstr>
      <vt:lpstr>401</vt:lpstr>
      <vt:lpstr>Why should you care?</vt:lpstr>
      <vt:lpstr>PCBP2 </vt:lpstr>
      <vt:lpstr>ELAVL1</vt:lpstr>
      <vt:lpstr>Outlook on the Future</vt:lpstr>
      <vt:lpstr>We´re looking forward to your questions!</vt:lpstr>
      <vt:lpstr>PowerPoint-Präsentation</vt:lpstr>
      <vt:lpstr>USE DIAGRAMS TO EXPLAIN YOUR IDEAS</vt:lpstr>
      <vt:lpstr>AND TABLES TO COMPARE DATA</vt:lpstr>
      <vt:lpstr>OUR PROCESS IS EASY</vt:lpstr>
      <vt:lpstr>TIMELINE</vt:lpstr>
      <vt:lpstr>ROADMAP</vt:lpstr>
      <vt:lpstr>FUNNEL</vt:lpstr>
      <vt:lpstr>TEAM PRESENTATION</vt:lpstr>
      <vt:lpstr>PowerPoint-Präsentation</vt:lpstr>
      <vt:lpstr>DIAGRAMS AND INFOGRAPHICS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Proteome-wide Screen for RNA-dependent Proteins in Non-Synchronized HeLa cells</dc:title>
  <cp:lastModifiedBy>Greta Pick</cp:lastModifiedBy>
  <cp:revision>18</cp:revision>
  <dcterms:modified xsi:type="dcterms:W3CDTF">2022-07-14T18:05:38Z</dcterms:modified>
</cp:coreProperties>
</file>